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Poppins Bold" charset="1" panose="00000800000000000000"/>
      <p:regular r:id="rId26"/>
    </p:embeddedFont>
    <p:embeddedFont>
      <p:font typeface="Poppins" charset="1" panose="00000500000000000000"/>
      <p:regular r:id="rId27"/>
    </p:embeddedFont>
    <p:embeddedFont>
      <p:font typeface="DejaVu Serif Bold" charset="1" panose="02060803050605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pn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12" Target="../media/image54.png" Type="http://schemas.openxmlformats.org/officeDocument/2006/relationships/image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Relationship Id="rId8" Target="../media/image68.pn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png" Type="http://schemas.openxmlformats.org/officeDocument/2006/relationships/image"/><Relationship Id="rId12" Target="../media/image89.png" Type="http://schemas.openxmlformats.org/officeDocument/2006/relationships/image"/><Relationship Id="rId2" Target="../media/image79.png" Type="http://schemas.openxmlformats.org/officeDocument/2006/relationships/image"/><Relationship Id="rId3" Target="../media/image80.png" Type="http://schemas.openxmlformats.org/officeDocument/2006/relationships/image"/><Relationship Id="rId4" Target="../media/image81.png" Type="http://schemas.openxmlformats.org/officeDocument/2006/relationships/image"/><Relationship Id="rId5" Target="../media/image82.pn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pn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8.png" Type="http://schemas.openxmlformats.org/officeDocument/2006/relationships/image"/><Relationship Id="rId2" Target="../media/image90.png" Type="http://schemas.openxmlformats.org/officeDocument/2006/relationships/image"/><Relationship Id="rId3" Target="../media/image91.png" Type="http://schemas.openxmlformats.org/officeDocument/2006/relationships/image"/><Relationship Id="rId4" Target="../media/image92.png" Type="http://schemas.openxmlformats.org/officeDocument/2006/relationships/image"/><Relationship Id="rId5" Target="../media/image93.png" Type="http://schemas.openxmlformats.org/officeDocument/2006/relationships/image"/><Relationship Id="rId6" Target="../media/image94.png" Type="http://schemas.openxmlformats.org/officeDocument/2006/relationships/image"/><Relationship Id="rId7" Target="../media/image95.png" Type="http://schemas.openxmlformats.org/officeDocument/2006/relationships/image"/><Relationship Id="rId8" Target="../media/image96.png" Type="http://schemas.openxmlformats.org/officeDocument/2006/relationships/image"/><Relationship Id="rId9" Target="../media/image9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png" Type="http://schemas.openxmlformats.org/officeDocument/2006/relationships/image"/><Relationship Id="rId3" Target="../media/image100.png" Type="http://schemas.openxmlformats.org/officeDocument/2006/relationships/image"/><Relationship Id="rId4" Target="../media/image10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95807"/>
            <a:ext cx="18288000" cy="6891193"/>
          </a:xfrm>
          <a:custGeom>
            <a:avLst/>
            <a:gdLst/>
            <a:ahLst/>
            <a:cxnLst/>
            <a:rect r="r" b="b" t="t" l="l"/>
            <a:pathLst>
              <a:path h="6891193" w="18288000">
                <a:moveTo>
                  <a:pt x="0" y="0"/>
                </a:moveTo>
                <a:lnTo>
                  <a:pt x="18288000" y="0"/>
                </a:lnTo>
                <a:lnTo>
                  <a:pt x="18288000" y="6891193"/>
                </a:lnTo>
                <a:lnTo>
                  <a:pt x="0" y="68911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161" r="0" b="-300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23770" y="186441"/>
            <a:ext cx="2833966" cy="2829522"/>
          </a:xfrm>
          <a:custGeom>
            <a:avLst/>
            <a:gdLst/>
            <a:ahLst/>
            <a:cxnLst/>
            <a:rect r="r" b="b" t="t" l="l"/>
            <a:pathLst>
              <a:path h="2829522" w="2833966">
                <a:moveTo>
                  <a:pt x="0" y="0"/>
                </a:moveTo>
                <a:lnTo>
                  <a:pt x="2833966" y="0"/>
                </a:lnTo>
                <a:lnTo>
                  <a:pt x="2833966" y="2829522"/>
                </a:lnTo>
                <a:lnTo>
                  <a:pt x="0" y="282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8" t="-7278" r="-322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0579" y="268185"/>
            <a:ext cx="13257482" cy="215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3"/>
              </a:lnSpc>
            </a:pPr>
            <a:r>
              <a:rPr lang="en-US" b="true" sz="16980" spc="-594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ΠΟΡΤΟΓΑΛΙΑ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0" y="2683352"/>
            <a:ext cx="4358327" cy="665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1"/>
              </a:lnSpc>
            </a:pPr>
            <a:r>
              <a:rPr lang="en-US" sz="2299" spc="-34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Δημιουργός Μαρία Δορυφόρου        ΠΕ 06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4350" y="2064862"/>
            <a:ext cx="12228782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2ο ΓΕΛ Αρτέμιδας, 19-25/4/2026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56958" y="0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31042" y="0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23932" y="5368017"/>
            <a:ext cx="7289984" cy="4918983"/>
          </a:xfrm>
          <a:custGeom>
            <a:avLst/>
            <a:gdLst/>
            <a:ahLst/>
            <a:cxnLst/>
            <a:rect r="r" b="b" t="t" l="l"/>
            <a:pathLst>
              <a:path h="4918983" w="7289984">
                <a:moveTo>
                  <a:pt x="0" y="0"/>
                </a:moveTo>
                <a:lnTo>
                  <a:pt x="7289984" y="0"/>
                </a:lnTo>
                <a:lnTo>
                  <a:pt x="7289984" y="4918983"/>
                </a:lnTo>
                <a:lnTo>
                  <a:pt x="0" y="491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100" r="0" b="-2410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13916" y="4595162"/>
            <a:ext cx="5965521" cy="6356958"/>
          </a:xfrm>
          <a:custGeom>
            <a:avLst/>
            <a:gdLst/>
            <a:ahLst/>
            <a:cxnLst/>
            <a:rect r="r" b="b" t="t" l="l"/>
            <a:pathLst>
              <a:path h="6356958" w="5965521">
                <a:moveTo>
                  <a:pt x="0" y="0"/>
                </a:moveTo>
                <a:lnTo>
                  <a:pt x="5965521" y="0"/>
                </a:lnTo>
                <a:lnTo>
                  <a:pt x="59655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024" t="-6786" r="0" b="-678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5771538"/>
            <a:ext cx="5423932" cy="4760252"/>
          </a:xfrm>
          <a:custGeom>
            <a:avLst/>
            <a:gdLst/>
            <a:ahLst/>
            <a:cxnLst/>
            <a:rect r="r" b="b" t="t" l="l"/>
            <a:pathLst>
              <a:path h="4760252" w="5423932">
                <a:moveTo>
                  <a:pt x="0" y="0"/>
                </a:moveTo>
                <a:lnTo>
                  <a:pt x="5423932" y="0"/>
                </a:lnTo>
                <a:lnTo>
                  <a:pt x="5423932" y="4760251"/>
                </a:lnTo>
                <a:lnTo>
                  <a:pt x="0" y="47602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971" r="0" b="-6971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99373" y="1683916"/>
            <a:ext cx="2056878" cy="1113315"/>
          </a:xfrm>
          <a:custGeom>
            <a:avLst/>
            <a:gdLst/>
            <a:ahLst/>
            <a:cxnLst/>
            <a:rect r="r" b="b" t="t" l="l"/>
            <a:pathLst>
              <a:path h="1113315" w="2056878">
                <a:moveTo>
                  <a:pt x="0" y="0"/>
                </a:moveTo>
                <a:lnTo>
                  <a:pt x="2056878" y="0"/>
                </a:lnTo>
                <a:lnTo>
                  <a:pt x="2056878" y="1113315"/>
                </a:lnTo>
                <a:lnTo>
                  <a:pt x="0" y="1113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31" t="-50891" r="-6453" b="-676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47817" y="1683916"/>
            <a:ext cx="2109121" cy="1113315"/>
          </a:xfrm>
          <a:custGeom>
            <a:avLst/>
            <a:gdLst/>
            <a:ahLst/>
            <a:cxnLst/>
            <a:rect r="r" b="b" t="t" l="l"/>
            <a:pathLst>
              <a:path h="1113315" w="2109121">
                <a:moveTo>
                  <a:pt x="0" y="0"/>
                </a:moveTo>
                <a:lnTo>
                  <a:pt x="2109121" y="0"/>
                </a:lnTo>
                <a:lnTo>
                  <a:pt x="2109121" y="1113315"/>
                </a:lnTo>
                <a:lnTo>
                  <a:pt x="0" y="111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5473" r="-11537" b="-558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30574" y="1683916"/>
            <a:ext cx="1874317" cy="1113315"/>
          </a:xfrm>
          <a:custGeom>
            <a:avLst/>
            <a:gdLst/>
            <a:ahLst/>
            <a:cxnLst/>
            <a:rect r="r" b="b" t="t" l="l"/>
            <a:pathLst>
              <a:path h="1113315" w="1874317">
                <a:moveTo>
                  <a:pt x="0" y="0"/>
                </a:moveTo>
                <a:lnTo>
                  <a:pt x="1874318" y="0"/>
                </a:lnTo>
                <a:lnTo>
                  <a:pt x="1874318" y="1113315"/>
                </a:lnTo>
                <a:lnTo>
                  <a:pt x="0" y="1113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81" t="-45756" r="-7081" b="-4644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57518" y="2930581"/>
            <a:ext cx="13624303" cy="7356419"/>
          </a:xfrm>
          <a:custGeom>
            <a:avLst/>
            <a:gdLst/>
            <a:ahLst/>
            <a:cxnLst/>
            <a:rect r="r" b="b" t="t" l="l"/>
            <a:pathLst>
              <a:path h="7356419" w="13624303">
                <a:moveTo>
                  <a:pt x="0" y="0"/>
                </a:moveTo>
                <a:lnTo>
                  <a:pt x="13624303" y="0"/>
                </a:lnTo>
                <a:lnTo>
                  <a:pt x="13624303" y="7356419"/>
                </a:lnTo>
                <a:lnTo>
                  <a:pt x="0" y="7356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869" r="0" b="-1003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440052"/>
            <a:ext cx="15747355" cy="588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b="true" sz="4500" spc="-180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EΠΙΣΚΕΨΗ ΤΟΥ 2ΟΥ ΓΕΛ ΑΡΤΕΜΙΔΑΣ ΣΤΟ CASTELO DE PAIVA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912231" y="1057275"/>
            <a:ext cx="5805160" cy="493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3464" spc="-138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19 - 25 /4 /2026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568" y="2965890"/>
            <a:ext cx="4821893" cy="2995601"/>
          </a:xfrm>
          <a:custGeom>
            <a:avLst/>
            <a:gdLst/>
            <a:ahLst/>
            <a:cxnLst/>
            <a:rect r="r" b="b" t="t" l="l"/>
            <a:pathLst>
              <a:path h="2995601" w="4821893">
                <a:moveTo>
                  <a:pt x="0" y="0"/>
                </a:moveTo>
                <a:lnTo>
                  <a:pt x="4821893" y="0"/>
                </a:lnTo>
                <a:lnTo>
                  <a:pt x="4821893" y="2995601"/>
                </a:lnTo>
                <a:lnTo>
                  <a:pt x="0" y="2995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95299" y="2803846"/>
            <a:ext cx="3781008" cy="3528793"/>
          </a:xfrm>
          <a:custGeom>
            <a:avLst/>
            <a:gdLst/>
            <a:ahLst/>
            <a:cxnLst/>
            <a:rect r="r" b="b" t="t" l="l"/>
            <a:pathLst>
              <a:path h="3528793" w="3781008">
                <a:moveTo>
                  <a:pt x="0" y="0"/>
                </a:moveTo>
                <a:lnTo>
                  <a:pt x="3781008" y="0"/>
                </a:lnTo>
                <a:lnTo>
                  <a:pt x="3781008" y="3528794"/>
                </a:lnTo>
                <a:lnTo>
                  <a:pt x="0" y="352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431" r="0" b="-2143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568" y="5943955"/>
            <a:ext cx="4821893" cy="3314345"/>
          </a:xfrm>
          <a:custGeom>
            <a:avLst/>
            <a:gdLst/>
            <a:ahLst/>
            <a:cxnLst/>
            <a:rect r="r" b="b" t="t" l="l"/>
            <a:pathLst>
              <a:path h="3314345" w="4821893">
                <a:moveTo>
                  <a:pt x="0" y="0"/>
                </a:moveTo>
                <a:lnTo>
                  <a:pt x="4821893" y="0"/>
                </a:lnTo>
                <a:lnTo>
                  <a:pt x="4821893" y="3314345"/>
                </a:lnTo>
                <a:lnTo>
                  <a:pt x="0" y="3314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557" r="0" b="-455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18777" y="6094841"/>
            <a:ext cx="3557529" cy="3289669"/>
          </a:xfrm>
          <a:custGeom>
            <a:avLst/>
            <a:gdLst/>
            <a:ahLst/>
            <a:cxnLst/>
            <a:rect r="r" b="b" t="t" l="l"/>
            <a:pathLst>
              <a:path h="3289669" w="3557529">
                <a:moveTo>
                  <a:pt x="0" y="0"/>
                </a:moveTo>
                <a:lnTo>
                  <a:pt x="3557530" y="0"/>
                </a:lnTo>
                <a:lnTo>
                  <a:pt x="3557530" y="3289668"/>
                </a:lnTo>
                <a:lnTo>
                  <a:pt x="0" y="3289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21" t="0" r="-867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66391" y="1965021"/>
            <a:ext cx="3356088" cy="3356088"/>
          </a:xfrm>
          <a:custGeom>
            <a:avLst/>
            <a:gdLst/>
            <a:ahLst/>
            <a:cxnLst/>
            <a:rect r="r" b="b" t="t" l="l"/>
            <a:pathLst>
              <a:path h="3356088" w="3356088">
                <a:moveTo>
                  <a:pt x="0" y="0"/>
                </a:moveTo>
                <a:lnTo>
                  <a:pt x="3356088" y="0"/>
                </a:lnTo>
                <a:lnTo>
                  <a:pt x="3356088" y="3356088"/>
                </a:lnTo>
                <a:lnTo>
                  <a:pt x="0" y="3356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75074" y="1947485"/>
            <a:ext cx="3996470" cy="3996470"/>
          </a:xfrm>
          <a:custGeom>
            <a:avLst/>
            <a:gdLst/>
            <a:ahLst/>
            <a:cxnLst/>
            <a:rect r="r" b="b" t="t" l="l"/>
            <a:pathLst>
              <a:path h="3996470" w="3996470">
                <a:moveTo>
                  <a:pt x="0" y="0"/>
                </a:moveTo>
                <a:lnTo>
                  <a:pt x="3996470" y="0"/>
                </a:lnTo>
                <a:lnTo>
                  <a:pt x="3996470" y="3996470"/>
                </a:lnTo>
                <a:lnTo>
                  <a:pt x="0" y="39964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99296" y="1965021"/>
            <a:ext cx="3623183" cy="3623183"/>
          </a:xfrm>
          <a:custGeom>
            <a:avLst/>
            <a:gdLst/>
            <a:ahLst/>
            <a:cxnLst/>
            <a:rect r="r" b="b" t="t" l="l"/>
            <a:pathLst>
              <a:path h="3623183" w="3623183">
                <a:moveTo>
                  <a:pt x="0" y="0"/>
                </a:moveTo>
                <a:lnTo>
                  <a:pt x="3623183" y="0"/>
                </a:lnTo>
                <a:lnTo>
                  <a:pt x="3623183" y="3623183"/>
                </a:lnTo>
                <a:lnTo>
                  <a:pt x="0" y="362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00668" y="1697926"/>
            <a:ext cx="3890278" cy="3890278"/>
          </a:xfrm>
          <a:custGeom>
            <a:avLst/>
            <a:gdLst/>
            <a:ahLst/>
            <a:cxnLst/>
            <a:rect r="r" b="b" t="t" l="l"/>
            <a:pathLst>
              <a:path h="3890278" w="3890278">
                <a:moveTo>
                  <a:pt x="0" y="0"/>
                </a:moveTo>
                <a:lnTo>
                  <a:pt x="3890278" y="0"/>
                </a:lnTo>
                <a:lnTo>
                  <a:pt x="3890278" y="3890278"/>
                </a:lnTo>
                <a:lnTo>
                  <a:pt x="0" y="38902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99296" y="5516354"/>
            <a:ext cx="3868155" cy="3868155"/>
          </a:xfrm>
          <a:custGeom>
            <a:avLst/>
            <a:gdLst/>
            <a:ahLst/>
            <a:cxnLst/>
            <a:rect r="r" b="b" t="t" l="l"/>
            <a:pathLst>
              <a:path h="3868155" w="3868155">
                <a:moveTo>
                  <a:pt x="0" y="0"/>
                </a:moveTo>
                <a:lnTo>
                  <a:pt x="3868155" y="0"/>
                </a:lnTo>
                <a:lnTo>
                  <a:pt x="3868155" y="3868155"/>
                </a:lnTo>
                <a:lnTo>
                  <a:pt x="0" y="3868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32061" y="5588204"/>
            <a:ext cx="3171637" cy="3171637"/>
          </a:xfrm>
          <a:custGeom>
            <a:avLst/>
            <a:gdLst/>
            <a:ahLst/>
            <a:cxnLst/>
            <a:rect r="r" b="b" t="t" l="l"/>
            <a:pathLst>
              <a:path h="3171637" w="3171637">
                <a:moveTo>
                  <a:pt x="0" y="0"/>
                </a:moveTo>
                <a:lnTo>
                  <a:pt x="3171637" y="0"/>
                </a:lnTo>
                <a:lnTo>
                  <a:pt x="3171637" y="3171637"/>
                </a:lnTo>
                <a:lnTo>
                  <a:pt x="0" y="3171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077648" y="5931104"/>
            <a:ext cx="3593896" cy="3593896"/>
          </a:xfrm>
          <a:custGeom>
            <a:avLst/>
            <a:gdLst/>
            <a:ahLst/>
            <a:cxnLst/>
            <a:rect r="r" b="b" t="t" l="l"/>
            <a:pathLst>
              <a:path h="3593896" w="3593896">
                <a:moveTo>
                  <a:pt x="0" y="0"/>
                </a:moveTo>
                <a:lnTo>
                  <a:pt x="3593896" y="0"/>
                </a:lnTo>
                <a:lnTo>
                  <a:pt x="3593896" y="3593896"/>
                </a:lnTo>
                <a:lnTo>
                  <a:pt x="0" y="3593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3568" y="708465"/>
            <a:ext cx="7308444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spc="-11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Οι Έλληνες μαθητές περνούν τη μέρα τους με τους Πορτογάλους μαθητές και τις οικογένειές τους που τους φιλοξενούν και βιώνουν την αυθεντική Πορτογαλική εμπειρία και φιλοξενία.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568" y="47011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36"/>
              </a:lnSpc>
            </a:pP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1η μέρα κινητικότητας, Κυριακή 19/ 4 / 2026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966391" y="708465"/>
            <a:ext cx="9321609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spc="-11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Οι συνοδοί εκπαιδευτικοί, βιώνουν επίσης την Πορτογαλική φιλία, συνεργασία και φιλοξενία....</a:t>
            </a:r>
          </a:p>
        </p:txBody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93634" y="3411381"/>
            <a:ext cx="4155750" cy="4155750"/>
          </a:xfrm>
          <a:custGeom>
            <a:avLst/>
            <a:gdLst/>
            <a:ahLst/>
            <a:cxnLst/>
            <a:rect r="r" b="b" t="t" l="l"/>
            <a:pathLst>
              <a:path h="4155750" w="4155750">
                <a:moveTo>
                  <a:pt x="0" y="0"/>
                </a:moveTo>
                <a:lnTo>
                  <a:pt x="4155751" y="0"/>
                </a:lnTo>
                <a:lnTo>
                  <a:pt x="4155751" y="4155750"/>
                </a:lnTo>
                <a:lnTo>
                  <a:pt x="0" y="415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2059" y="4335835"/>
            <a:ext cx="5011680" cy="5963668"/>
          </a:xfrm>
          <a:custGeom>
            <a:avLst/>
            <a:gdLst/>
            <a:ahLst/>
            <a:cxnLst/>
            <a:rect r="r" b="b" t="t" l="l"/>
            <a:pathLst>
              <a:path h="5963668" w="5011680">
                <a:moveTo>
                  <a:pt x="0" y="0"/>
                </a:moveTo>
                <a:lnTo>
                  <a:pt x="5011680" y="0"/>
                </a:lnTo>
                <a:lnTo>
                  <a:pt x="5011680" y="5963668"/>
                </a:lnTo>
                <a:lnTo>
                  <a:pt x="0" y="59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4394" r="0" b="-3779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49385" y="1833331"/>
            <a:ext cx="3938615" cy="5327497"/>
          </a:xfrm>
          <a:custGeom>
            <a:avLst/>
            <a:gdLst/>
            <a:ahLst/>
            <a:cxnLst/>
            <a:rect r="r" b="b" t="t" l="l"/>
            <a:pathLst>
              <a:path h="5327497" w="3938615">
                <a:moveTo>
                  <a:pt x="0" y="0"/>
                </a:moveTo>
                <a:lnTo>
                  <a:pt x="3938615" y="0"/>
                </a:lnTo>
                <a:lnTo>
                  <a:pt x="3938615" y="5327497"/>
                </a:lnTo>
                <a:lnTo>
                  <a:pt x="0" y="5327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0" t="-23170" r="0" b="-3946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93739" y="4059051"/>
            <a:ext cx="5324449" cy="3258618"/>
          </a:xfrm>
          <a:custGeom>
            <a:avLst/>
            <a:gdLst/>
            <a:ahLst/>
            <a:cxnLst/>
            <a:rect r="r" b="b" t="t" l="l"/>
            <a:pathLst>
              <a:path h="3258618" w="5324449">
                <a:moveTo>
                  <a:pt x="0" y="0"/>
                </a:moveTo>
                <a:lnTo>
                  <a:pt x="5324449" y="0"/>
                </a:lnTo>
                <a:lnTo>
                  <a:pt x="5324449" y="3258618"/>
                </a:lnTo>
                <a:lnTo>
                  <a:pt x="0" y="3258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49" t="-21137" r="0" b="-563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79059" y="6889506"/>
            <a:ext cx="3957017" cy="2967763"/>
          </a:xfrm>
          <a:custGeom>
            <a:avLst/>
            <a:gdLst/>
            <a:ahLst/>
            <a:cxnLst/>
            <a:rect r="r" b="b" t="t" l="l"/>
            <a:pathLst>
              <a:path h="2967763" w="3957017">
                <a:moveTo>
                  <a:pt x="0" y="0"/>
                </a:moveTo>
                <a:lnTo>
                  <a:pt x="3957017" y="0"/>
                </a:lnTo>
                <a:lnTo>
                  <a:pt x="3957017" y="2967763"/>
                </a:lnTo>
                <a:lnTo>
                  <a:pt x="0" y="29677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87616" y="7317669"/>
            <a:ext cx="6755106" cy="3661379"/>
          </a:xfrm>
          <a:custGeom>
            <a:avLst/>
            <a:gdLst/>
            <a:ahLst/>
            <a:cxnLst/>
            <a:rect r="r" b="b" t="t" l="l"/>
            <a:pathLst>
              <a:path h="3661379" w="6755106">
                <a:moveTo>
                  <a:pt x="0" y="0"/>
                </a:moveTo>
                <a:lnTo>
                  <a:pt x="6755107" y="0"/>
                </a:lnTo>
                <a:lnTo>
                  <a:pt x="6755107" y="3661379"/>
                </a:lnTo>
                <a:lnTo>
                  <a:pt x="0" y="3661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440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79337" y="7160828"/>
            <a:ext cx="6608663" cy="3126172"/>
          </a:xfrm>
          <a:custGeom>
            <a:avLst/>
            <a:gdLst/>
            <a:ahLst/>
            <a:cxnLst/>
            <a:rect r="r" b="b" t="t" l="l"/>
            <a:pathLst>
              <a:path h="3126172" w="6608663">
                <a:moveTo>
                  <a:pt x="0" y="0"/>
                </a:moveTo>
                <a:lnTo>
                  <a:pt x="6608663" y="0"/>
                </a:lnTo>
                <a:lnTo>
                  <a:pt x="6608663" y="3126172"/>
                </a:lnTo>
                <a:lnTo>
                  <a:pt x="0" y="3126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8090" r="-1194" b="-5583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2059" y="-85725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38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</a:t>
            </a: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μέρα κινητικότητας, Δευτέρα 20 / 4 /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699778"/>
            <a:ext cx="16105824" cy="3636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3439" indent="-316719" lvl="1">
              <a:lnSpc>
                <a:spcPts val="4107"/>
              </a:lnSpc>
              <a:buFont typeface="Arial"/>
              <a:buChar char="•"/>
            </a:pPr>
            <a:r>
              <a:rPr lang="en-US" sz="2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Ξενάγηση στο σχολείο.</a:t>
            </a:r>
          </a:p>
          <a:p>
            <a:pPr algn="l" marL="636146" indent="-318073" lvl="1">
              <a:lnSpc>
                <a:spcPts val="4125"/>
              </a:lnSpc>
              <a:buFont typeface="Arial"/>
              <a:buChar char="•"/>
            </a:pPr>
            <a:r>
              <a:rPr lang="en-US" sz="294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Παρουσιάσεις των εργασιών των μαθητών και των τριών χωρών.</a:t>
            </a:r>
          </a:p>
          <a:p>
            <a:pPr algn="l" marL="633439" indent="-316719" lvl="1">
              <a:lnSpc>
                <a:spcPts val="4107"/>
              </a:lnSpc>
              <a:buFont typeface="Arial"/>
              <a:buChar char="•"/>
            </a:pPr>
            <a:r>
              <a:rPr lang="en-US" sz="2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Γεύμα στην τραπεζαρία του σχολείου</a:t>
            </a:r>
          </a:p>
          <a:p>
            <a:pPr algn="l" marL="633439" indent="-316719" lvl="1">
              <a:lnSpc>
                <a:spcPts val="4107"/>
              </a:lnSpc>
              <a:buFont typeface="Arial"/>
              <a:buChar char="•"/>
            </a:pPr>
            <a:r>
              <a:rPr lang="en-US" sz="2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Κατασκευή σαπουνιών από ανακυκλωμένα σαπούνια</a:t>
            </a:r>
          </a:p>
          <a:p>
            <a:pPr algn="l" marL="633439" indent="-316719" lvl="1">
              <a:lnSpc>
                <a:spcPts val="4107"/>
              </a:lnSpc>
              <a:buFont typeface="Arial"/>
              <a:buChar char="•"/>
            </a:pPr>
            <a:r>
              <a:rPr lang="en-US" sz="2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Επίσκεψη στο Δημαρχείο και γνωριμία με το Δημοτικό Συμβούλιο της πόλης.</a:t>
            </a:r>
          </a:p>
          <a:p>
            <a:pPr algn="l" marL="633439" indent="-316719" lvl="1">
              <a:lnSpc>
                <a:spcPts val="4107"/>
              </a:lnSpc>
              <a:buFont typeface="Arial"/>
              <a:buChar char="•"/>
            </a:pPr>
            <a:r>
              <a:rPr lang="en-US" sz="29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Επίσκεψη στη Μουσική Ακαδημία της πόλης.</a:t>
            </a:r>
          </a:p>
          <a:p>
            <a:pPr algn="ctr">
              <a:lnSpc>
                <a:spcPts val="105"/>
              </a:lnSpc>
            </a:pPr>
          </a:p>
          <a:p>
            <a:pPr algn="ctr">
              <a:lnSpc>
                <a:spcPts val="3001"/>
              </a:lnSpc>
            </a:pPr>
          </a:p>
          <a:p>
            <a:pPr algn="ctr">
              <a:lnSpc>
                <a:spcPts val="105"/>
              </a:lnSpc>
            </a:pPr>
          </a:p>
          <a:p>
            <a:pPr algn="ctr">
              <a:lnSpc>
                <a:spcPts val="105"/>
              </a:lnSpc>
            </a:pPr>
          </a:p>
          <a:p>
            <a:pPr algn="ctr">
              <a:lnSpc>
                <a:spcPts val="105"/>
              </a:lnSpc>
            </a:pPr>
          </a:p>
          <a:p>
            <a:pPr algn="ctr">
              <a:lnSpc>
                <a:spcPts val="105"/>
              </a:lnSpc>
            </a:pPr>
          </a:p>
          <a:p>
            <a:pPr algn="ctr">
              <a:lnSpc>
                <a:spcPts val="105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890977"/>
            <a:ext cx="2742165" cy="2638576"/>
          </a:xfrm>
          <a:custGeom>
            <a:avLst/>
            <a:gdLst/>
            <a:ahLst/>
            <a:cxnLst/>
            <a:rect r="r" b="b" t="t" l="l"/>
            <a:pathLst>
              <a:path h="2638576" w="2742165">
                <a:moveTo>
                  <a:pt x="0" y="0"/>
                </a:moveTo>
                <a:lnTo>
                  <a:pt x="2742165" y="0"/>
                </a:lnTo>
                <a:lnTo>
                  <a:pt x="2742165" y="2638577"/>
                </a:lnTo>
                <a:lnTo>
                  <a:pt x="0" y="2638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707" r="0" b="-3186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24048" y="1723650"/>
            <a:ext cx="4767719" cy="5649032"/>
          </a:xfrm>
          <a:custGeom>
            <a:avLst/>
            <a:gdLst/>
            <a:ahLst/>
            <a:cxnLst/>
            <a:rect r="r" b="b" t="t" l="l"/>
            <a:pathLst>
              <a:path h="5649032" w="4767719">
                <a:moveTo>
                  <a:pt x="0" y="0"/>
                </a:moveTo>
                <a:lnTo>
                  <a:pt x="4767719" y="0"/>
                </a:lnTo>
                <a:lnTo>
                  <a:pt x="4767719" y="5649032"/>
                </a:lnTo>
                <a:lnTo>
                  <a:pt x="0" y="5649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531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1767" y="1965021"/>
            <a:ext cx="6888386" cy="5166290"/>
          </a:xfrm>
          <a:custGeom>
            <a:avLst/>
            <a:gdLst/>
            <a:ahLst/>
            <a:cxnLst/>
            <a:rect r="r" b="b" t="t" l="l"/>
            <a:pathLst>
              <a:path h="5166290" w="6888386">
                <a:moveTo>
                  <a:pt x="0" y="0"/>
                </a:moveTo>
                <a:lnTo>
                  <a:pt x="6888386" y="0"/>
                </a:lnTo>
                <a:lnTo>
                  <a:pt x="6888386" y="5166290"/>
                </a:lnTo>
                <a:lnTo>
                  <a:pt x="0" y="5166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68678" y="5805629"/>
            <a:ext cx="5975162" cy="4481371"/>
          </a:xfrm>
          <a:custGeom>
            <a:avLst/>
            <a:gdLst/>
            <a:ahLst/>
            <a:cxnLst/>
            <a:rect r="r" b="b" t="t" l="l"/>
            <a:pathLst>
              <a:path h="4481371" w="5975162">
                <a:moveTo>
                  <a:pt x="0" y="0"/>
                </a:moveTo>
                <a:lnTo>
                  <a:pt x="5975161" y="0"/>
                </a:lnTo>
                <a:lnTo>
                  <a:pt x="5975161" y="4481371"/>
                </a:lnTo>
                <a:lnTo>
                  <a:pt x="0" y="448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4506" y="5529554"/>
            <a:ext cx="6325585" cy="4744189"/>
          </a:xfrm>
          <a:custGeom>
            <a:avLst/>
            <a:gdLst/>
            <a:ahLst/>
            <a:cxnLst/>
            <a:rect r="r" b="b" t="t" l="l"/>
            <a:pathLst>
              <a:path h="4744189" w="6325585">
                <a:moveTo>
                  <a:pt x="0" y="0"/>
                </a:moveTo>
                <a:lnTo>
                  <a:pt x="6325585" y="0"/>
                </a:lnTo>
                <a:lnTo>
                  <a:pt x="6325585" y="4744188"/>
                </a:lnTo>
                <a:lnTo>
                  <a:pt x="0" y="4744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26547" y="1965021"/>
            <a:ext cx="3564533" cy="3564533"/>
          </a:xfrm>
          <a:custGeom>
            <a:avLst/>
            <a:gdLst/>
            <a:ahLst/>
            <a:cxnLst/>
            <a:rect r="r" b="b" t="t" l="l"/>
            <a:pathLst>
              <a:path h="3564533" w="3564533">
                <a:moveTo>
                  <a:pt x="0" y="0"/>
                </a:moveTo>
                <a:lnTo>
                  <a:pt x="3564532" y="0"/>
                </a:lnTo>
                <a:lnTo>
                  <a:pt x="3564532" y="3564533"/>
                </a:lnTo>
                <a:lnTo>
                  <a:pt x="0" y="3564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71462" y="6912217"/>
            <a:ext cx="3374783" cy="3374783"/>
          </a:xfrm>
          <a:custGeom>
            <a:avLst/>
            <a:gdLst/>
            <a:ahLst/>
            <a:cxnLst/>
            <a:rect r="r" b="b" t="t" l="l"/>
            <a:pathLst>
              <a:path h="3374783" w="3374783">
                <a:moveTo>
                  <a:pt x="0" y="0"/>
                </a:moveTo>
                <a:lnTo>
                  <a:pt x="3374784" y="0"/>
                </a:lnTo>
                <a:lnTo>
                  <a:pt x="3374784" y="3374783"/>
                </a:lnTo>
                <a:lnTo>
                  <a:pt x="0" y="3374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91079" y="7131311"/>
            <a:ext cx="3565168" cy="3178479"/>
          </a:xfrm>
          <a:custGeom>
            <a:avLst/>
            <a:gdLst/>
            <a:ahLst/>
            <a:cxnLst/>
            <a:rect r="r" b="b" t="t" l="l"/>
            <a:pathLst>
              <a:path h="3178479" w="3565168">
                <a:moveTo>
                  <a:pt x="0" y="0"/>
                </a:moveTo>
                <a:lnTo>
                  <a:pt x="3565168" y="0"/>
                </a:lnTo>
                <a:lnTo>
                  <a:pt x="3565168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082" r="0" b="-6082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-85725"/>
            <a:ext cx="18288000" cy="121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6"/>
              </a:lnSpc>
              <a:spcBef>
                <a:spcPct val="0"/>
              </a:spcBef>
            </a:pPr>
            <a:r>
              <a:rPr lang="en-US" b="true" sz="33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Για το βραδυ της δεύτερης ημέρας, οι ακούραστοι οικοδεσπότες μας μας είχαν μία πολύ μεγάλη έκπληξη... Πόρτο και Fado...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20281" y="39300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52563" y="39300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76281" y="39300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2400" y="4161936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5648" y="-85725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38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</a:t>
            </a: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μέρα κινητικότητας, Τρίτη 21 / 4 / 2026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2400" y="711793"/>
            <a:ext cx="16230600" cy="34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Επίσκεψη στο Πανεπιστήμιο UTAD (Universidade de Trás-os-Montes e Alto Douro), ένα δημόσιο πανεπιστήμιο στη Vila Real που εξειδικεύεται στις αγροτικές επιστήμες, το περιβάλλον και την κτηνιατρική.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Γεύμα στο εστιατόριο του Πανεπιστημίου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Πειραματική Οινοποιία</a:t>
            </a:r>
          </a:p>
          <a:p>
            <a:pPr algn="l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Δείπνο με κεριά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29821" y="4372062"/>
            <a:ext cx="3553710" cy="5565426"/>
          </a:xfrm>
          <a:custGeom>
            <a:avLst/>
            <a:gdLst/>
            <a:ahLst/>
            <a:cxnLst/>
            <a:rect r="r" b="b" t="t" l="l"/>
            <a:pathLst>
              <a:path h="5565426" w="3553710">
                <a:moveTo>
                  <a:pt x="0" y="0"/>
                </a:moveTo>
                <a:lnTo>
                  <a:pt x="3553710" y="0"/>
                </a:lnTo>
                <a:lnTo>
                  <a:pt x="3553710" y="5565425"/>
                </a:lnTo>
                <a:lnTo>
                  <a:pt x="0" y="5565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28" t="-9005" r="-1810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20281" y="4524474"/>
            <a:ext cx="4767719" cy="5762526"/>
          </a:xfrm>
          <a:custGeom>
            <a:avLst/>
            <a:gdLst/>
            <a:ahLst/>
            <a:cxnLst/>
            <a:rect r="r" b="b" t="t" l="l"/>
            <a:pathLst>
              <a:path h="5762526" w="4767719">
                <a:moveTo>
                  <a:pt x="0" y="0"/>
                </a:moveTo>
                <a:lnTo>
                  <a:pt x="4767719" y="0"/>
                </a:lnTo>
                <a:lnTo>
                  <a:pt x="4767719" y="5762526"/>
                </a:lnTo>
                <a:lnTo>
                  <a:pt x="0" y="5762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51" r="-170" b="-525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4894534"/>
            <a:ext cx="4376281" cy="4218050"/>
          </a:xfrm>
          <a:custGeom>
            <a:avLst/>
            <a:gdLst/>
            <a:ahLst/>
            <a:cxnLst/>
            <a:rect r="r" b="b" t="t" l="l"/>
            <a:pathLst>
              <a:path h="4218050" w="4376281">
                <a:moveTo>
                  <a:pt x="0" y="0"/>
                </a:moveTo>
                <a:lnTo>
                  <a:pt x="4376281" y="0"/>
                </a:lnTo>
                <a:lnTo>
                  <a:pt x="4376281" y="4218050"/>
                </a:lnTo>
                <a:lnTo>
                  <a:pt x="0" y="421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52" r="0" b="-3218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4669" y="7154774"/>
            <a:ext cx="4265152" cy="3198864"/>
          </a:xfrm>
          <a:custGeom>
            <a:avLst/>
            <a:gdLst/>
            <a:ahLst/>
            <a:cxnLst/>
            <a:rect r="r" b="b" t="t" l="l"/>
            <a:pathLst>
              <a:path h="3198864" w="4265152">
                <a:moveTo>
                  <a:pt x="0" y="0"/>
                </a:moveTo>
                <a:lnTo>
                  <a:pt x="4265152" y="0"/>
                </a:lnTo>
                <a:lnTo>
                  <a:pt x="4265152" y="3198865"/>
                </a:lnTo>
                <a:lnTo>
                  <a:pt x="0" y="319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3888611"/>
            <a:ext cx="5922939" cy="3266164"/>
          </a:xfrm>
          <a:custGeom>
            <a:avLst/>
            <a:gdLst/>
            <a:ahLst/>
            <a:cxnLst/>
            <a:rect r="r" b="b" t="t" l="l"/>
            <a:pathLst>
              <a:path h="3266164" w="5922939">
                <a:moveTo>
                  <a:pt x="0" y="0"/>
                </a:moveTo>
                <a:lnTo>
                  <a:pt x="5922939" y="0"/>
                </a:lnTo>
                <a:lnTo>
                  <a:pt x="5922939" y="3266163"/>
                </a:lnTo>
                <a:lnTo>
                  <a:pt x="0" y="326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0894" r="0" b="-7089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66139" y="111690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38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</a:t>
            </a: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μέρα κινητικότητας, Τετάρτη 22 / 4 / 2026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706469"/>
            <a:ext cx="18288000" cy="2986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5" indent="-302257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Παρακολούθηση τάξης TGPSi (Τεχνικός Διαχείρισης και Προγραμματισμού Πληροφοριακών Συστημάτων).</a:t>
            </a:r>
          </a:p>
          <a:p>
            <a:pPr algn="l" marL="604515" indent="-302257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Mουσική Παράσταση "Where the three seas sing"</a:t>
            </a:r>
          </a:p>
          <a:p>
            <a:pPr algn="l" marL="604515" indent="-302257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Γεύμα στην καντίνα του σχολείου</a:t>
            </a:r>
          </a:p>
          <a:p>
            <a:pPr algn="l" marL="604515" indent="-302257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Paiva Walkways - ξύλινη πεζοπορική διαδρομή κατά μήκος του ποταμού Paiva, στην περιοχή της Arouca Geopark, γνωστή για τη φυσική ομορφιά, τα φαράγγια και τη διάσημη κρεμαστή γέφυρα.  .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87010" y="4227021"/>
            <a:ext cx="2735841" cy="2735841"/>
          </a:xfrm>
          <a:custGeom>
            <a:avLst/>
            <a:gdLst/>
            <a:ahLst/>
            <a:cxnLst/>
            <a:rect r="r" b="b" t="t" l="l"/>
            <a:pathLst>
              <a:path h="2735841" w="2735841">
                <a:moveTo>
                  <a:pt x="0" y="0"/>
                </a:moveTo>
                <a:lnTo>
                  <a:pt x="2735842" y="0"/>
                </a:lnTo>
                <a:lnTo>
                  <a:pt x="2735842" y="2735841"/>
                </a:lnTo>
                <a:lnTo>
                  <a:pt x="0" y="2735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87010" y="6807186"/>
            <a:ext cx="4059718" cy="3293509"/>
          </a:xfrm>
          <a:custGeom>
            <a:avLst/>
            <a:gdLst/>
            <a:ahLst/>
            <a:cxnLst/>
            <a:rect r="r" b="b" t="t" l="l"/>
            <a:pathLst>
              <a:path h="3293509" w="4059718">
                <a:moveTo>
                  <a:pt x="0" y="0"/>
                </a:moveTo>
                <a:lnTo>
                  <a:pt x="4059718" y="0"/>
                </a:lnTo>
                <a:lnTo>
                  <a:pt x="4059718" y="3293509"/>
                </a:lnTo>
                <a:lnTo>
                  <a:pt x="0" y="3293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632" r="0" b="-1163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23443" y="0"/>
            <a:ext cx="4227021" cy="4227021"/>
          </a:xfrm>
          <a:custGeom>
            <a:avLst/>
            <a:gdLst/>
            <a:ahLst/>
            <a:cxnLst/>
            <a:rect r="r" b="b" t="t" l="l"/>
            <a:pathLst>
              <a:path h="4227021" w="4227021">
                <a:moveTo>
                  <a:pt x="0" y="0"/>
                </a:moveTo>
                <a:lnTo>
                  <a:pt x="4227021" y="0"/>
                </a:lnTo>
                <a:lnTo>
                  <a:pt x="4227021" y="4227021"/>
                </a:lnTo>
                <a:lnTo>
                  <a:pt x="0" y="4227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2732879"/>
            <a:ext cx="3776318" cy="3776318"/>
          </a:xfrm>
          <a:custGeom>
            <a:avLst/>
            <a:gdLst/>
            <a:ahLst/>
            <a:cxnLst/>
            <a:rect r="r" b="b" t="t" l="l"/>
            <a:pathLst>
              <a:path h="3776318" w="3776318">
                <a:moveTo>
                  <a:pt x="0" y="0"/>
                </a:moveTo>
                <a:lnTo>
                  <a:pt x="3776318" y="0"/>
                </a:lnTo>
                <a:lnTo>
                  <a:pt x="3776318" y="3776318"/>
                </a:lnTo>
                <a:lnTo>
                  <a:pt x="0" y="377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84714" y="3189353"/>
            <a:ext cx="3319844" cy="3319844"/>
          </a:xfrm>
          <a:custGeom>
            <a:avLst/>
            <a:gdLst/>
            <a:ahLst/>
            <a:cxnLst/>
            <a:rect r="r" b="b" t="t" l="l"/>
            <a:pathLst>
              <a:path h="3319844" w="3319844">
                <a:moveTo>
                  <a:pt x="0" y="0"/>
                </a:moveTo>
                <a:lnTo>
                  <a:pt x="3319844" y="0"/>
                </a:lnTo>
                <a:lnTo>
                  <a:pt x="3319844" y="3319844"/>
                </a:lnTo>
                <a:lnTo>
                  <a:pt x="0" y="3319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6598" y="5843840"/>
            <a:ext cx="3852520" cy="3852520"/>
          </a:xfrm>
          <a:custGeom>
            <a:avLst/>
            <a:gdLst/>
            <a:ahLst/>
            <a:cxnLst/>
            <a:rect r="r" b="b" t="t" l="l"/>
            <a:pathLst>
              <a:path h="3852520" w="3852520">
                <a:moveTo>
                  <a:pt x="0" y="0"/>
                </a:moveTo>
                <a:lnTo>
                  <a:pt x="3852521" y="0"/>
                </a:lnTo>
                <a:lnTo>
                  <a:pt x="3852521" y="3852520"/>
                </a:lnTo>
                <a:lnTo>
                  <a:pt x="0" y="385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56286" y="2252689"/>
            <a:ext cx="4736699" cy="4736699"/>
          </a:xfrm>
          <a:custGeom>
            <a:avLst/>
            <a:gdLst/>
            <a:ahLst/>
            <a:cxnLst/>
            <a:rect r="r" b="b" t="t" l="l"/>
            <a:pathLst>
              <a:path h="4736699" w="4736699">
                <a:moveTo>
                  <a:pt x="0" y="0"/>
                </a:moveTo>
                <a:lnTo>
                  <a:pt x="4736699" y="0"/>
                </a:lnTo>
                <a:lnTo>
                  <a:pt x="4736699" y="4736699"/>
                </a:lnTo>
                <a:lnTo>
                  <a:pt x="0" y="4736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59815" y="6509197"/>
            <a:ext cx="3889486" cy="3889486"/>
          </a:xfrm>
          <a:custGeom>
            <a:avLst/>
            <a:gdLst/>
            <a:ahLst/>
            <a:cxnLst/>
            <a:rect r="r" b="b" t="t" l="l"/>
            <a:pathLst>
              <a:path h="3889486" w="3889486">
                <a:moveTo>
                  <a:pt x="0" y="0"/>
                </a:moveTo>
                <a:lnTo>
                  <a:pt x="3889486" y="0"/>
                </a:lnTo>
                <a:lnTo>
                  <a:pt x="3889486" y="3889486"/>
                </a:lnTo>
                <a:lnTo>
                  <a:pt x="0" y="3889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61868" y="1028700"/>
            <a:ext cx="4345227" cy="4345227"/>
          </a:xfrm>
          <a:custGeom>
            <a:avLst/>
            <a:gdLst/>
            <a:ahLst/>
            <a:cxnLst/>
            <a:rect r="r" b="b" t="t" l="l"/>
            <a:pathLst>
              <a:path h="4345227" w="4345227">
                <a:moveTo>
                  <a:pt x="0" y="0"/>
                </a:moveTo>
                <a:lnTo>
                  <a:pt x="4345227" y="0"/>
                </a:lnTo>
                <a:lnTo>
                  <a:pt x="4345227" y="4345227"/>
                </a:lnTo>
                <a:lnTo>
                  <a:pt x="0" y="4345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11130" y="4967407"/>
            <a:ext cx="3475881" cy="4043962"/>
          </a:xfrm>
          <a:custGeom>
            <a:avLst/>
            <a:gdLst/>
            <a:ahLst/>
            <a:cxnLst/>
            <a:rect r="r" b="b" t="t" l="l"/>
            <a:pathLst>
              <a:path h="4043962" w="3475881">
                <a:moveTo>
                  <a:pt x="0" y="0"/>
                </a:moveTo>
                <a:lnTo>
                  <a:pt x="3475880" y="0"/>
                </a:lnTo>
                <a:lnTo>
                  <a:pt x="3475880" y="4043962"/>
                </a:lnTo>
                <a:lnTo>
                  <a:pt x="0" y="4043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717" t="0" r="-15016" b="-12369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441687" y="6989388"/>
            <a:ext cx="3542755" cy="3542755"/>
          </a:xfrm>
          <a:custGeom>
            <a:avLst/>
            <a:gdLst/>
            <a:ahLst/>
            <a:cxnLst/>
            <a:rect r="r" b="b" t="t" l="l"/>
            <a:pathLst>
              <a:path h="3542755" w="3542755">
                <a:moveTo>
                  <a:pt x="0" y="0"/>
                </a:moveTo>
                <a:lnTo>
                  <a:pt x="3542755" y="0"/>
                </a:lnTo>
                <a:lnTo>
                  <a:pt x="3542755" y="3542755"/>
                </a:lnTo>
                <a:lnTo>
                  <a:pt x="0" y="3542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35648" y="-85725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38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</a:t>
            </a: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μέρα κινητικότητας, Πέμπτη 23 / 4 / 2026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3066" y="894945"/>
            <a:ext cx="5423297" cy="121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Πόρτο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Παραλία Yellow Rocks.</a:t>
            </a:r>
          </a:p>
        </p:txBody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16995" y="3816114"/>
            <a:ext cx="4263882" cy="2398433"/>
          </a:xfrm>
          <a:custGeom>
            <a:avLst/>
            <a:gdLst/>
            <a:ahLst/>
            <a:cxnLst/>
            <a:rect r="r" b="b" t="t" l="l"/>
            <a:pathLst>
              <a:path h="2398433" w="4263882">
                <a:moveTo>
                  <a:pt x="0" y="0"/>
                </a:moveTo>
                <a:lnTo>
                  <a:pt x="4263882" y="0"/>
                </a:lnTo>
                <a:lnTo>
                  <a:pt x="4263882" y="2398434"/>
                </a:lnTo>
                <a:lnTo>
                  <a:pt x="0" y="2398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132984"/>
            <a:ext cx="4431883" cy="3323912"/>
          </a:xfrm>
          <a:custGeom>
            <a:avLst/>
            <a:gdLst/>
            <a:ahLst/>
            <a:cxnLst/>
            <a:rect r="r" b="b" t="t" l="l"/>
            <a:pathLst>
              <a:path h="3323912" w="4431883">
                <a:moveTo>
                  <a:pt x="0" y="0"/>
                </a:moveTo>
                <a:lnTo>
                  <a:pt x="4431883" y="0"/>
                </a:lnTo>
                <a:lnTo>
                  <a:pt x="4431883" y="3323912"/>
                </a:lnTo>
                <a:lnTo>
                  <a:pt x="0" y="3323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21608" y="3829215"/>
            <a:ext cx="5241935" cy="3931451"/>
          </a:xfrm>
          <a:custGeom>
            <a:avLst/>
            <a:gdLst/>
            <a:ahLst/>
            <a:cxnLst/>
            <a:rect r="r" b="b" t="t" l="l"/>
            <a:pathLst>
              <a:path h="3931451" w="5241935">
                <a:moveTo>
                  <a:pt x="0" y="0"/>
                </a:moveTo>
                <a:lnTo>
                  <a:pt x="5241934" y="0"/>
                </a:lnTo>
                <a:lnTo>
                  <a:pt x="5241934" y="3931451"/>
                </a:lnTo>
                <a:lnTo>
                  <a:pt x="0" y="3931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69828" y="6214548"/>
            <a:ext cx="5906208" cy="3322242"/>
          </a:xfrm>
          <a:custGeom>
            <a:avLst/>
            <a:gdLst/>
            <a:ahLst/>
            <a:cxnLst/>
            <a:rect r="r" b="b" t="t" l="l"/>
            <a:pathLst>
              <a:path h="3322242" w="5906208">
                <a:moveTo>
                  <a:pt x="0" y="0"/>
                </a:moveTo>
                <a:lnTo>
                  <a:pt x="5906209" y="0"/>
                </a:lnTo>
                <a:lnTo>
                  <a:pt x="5906209" y="3322242"/>
                </a:lnTo>
                <a:lnTo>
                  <a:pt x="0" y="3322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52677" y="3400922"/>
            <a:ext cx="4538072" cy="3403554"/>
          </a:xfrm>
          <a:custGeom>
            <a:avLst/>
            <a:gdLst/>
            <a:ahLst/>
            <a:cxnLst/>
            <a:rect r="r" b="b" t="t" l="l"/>
            <a:pathLst>
              <a:path h="3403554" w="4538072">
                <a:moveTo>
                  <a:pt x="0" y="0"/>
                </a:moveTo>
                <a:lnTo>
                  <a:pt x="4538071" y="0"/>
                </a:lnTo>
                <a:lnTo>
                  <a:pt x="4538071" y="3403554"/>
                </a:lnTo>
                <a:lnTo>
                  <a:pt x="0" y="3403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42429" y="-299052"/>
            <a:ext cx="3933607" cy="2655503"/>
          </a:xfrm>
          <a:custGeom>
            <a:avLst/>
            <a:gdLst/>
            <a:ahLst/>
            <a:cxnLst/>
            <a:rect r="r" b="b" t="t" l="l"/>
            <a:pathLst>
              <a:path h="2655503" w="3933607">
                <a:moveTo>
                  <a:pt x="0" y="0"/>
                </a:moveTo>
                <a:lnTo>
                  <a:pt x="3933608" y="0"/>
                </a:lnTo>
                <a:lnTo>
                  <a:pt x="3933608" y="2655504"/>
                </a:lnTo>
                <a:lnTo>
                  <a:pt x="0" y="2655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4065" r="0" b="-2406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32451" y="6214548"/>
            <a:ext cx="3956537" cy="3956537"/>
          </a:xfrm>
          <a:custGeom>
            <a:avLst/>
            <a:gdLst/>
            <a:ahLst/>
            <a:cxnLst/>
            <a:rect r="r" b="b" t="t" l="l"/>
            <a:pathLst>
              <a:path h="3956537" w="3956537">
                <a:moveTo>
                  <a:pt x="0" y="0"/>
                </a:moveTo>
                <a:lnTo>
                  <a:pt x="3956537" y="0"/>
                </a:lnTo>
                <a:lnTo>
                  <a:pt x="3956537" y="3956537"/>
                </a:lnTo>
                <a:lnTo>
                  <a:pt x="0" y="3956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42444" y="6214548"/>
            <a:ext cx="4932435" cy="4932435"/>
          </a:xfrm>
          <a:custGeom>
            <a:avLst/>
            <a:gdLst/>
            <a:ahLst/>
            <a:cxnLst/>
            <a:rect r="r" b="b" t="t" l="l"/>
            <a:pathLst>
              <a:path h="4932435" w="4932435">
                <a:moveTo>
                  <a:pt x="0" y="0"/>
                </a:moveTo>
                <a:lnTo>
                  <a:pt x="4932435" y="0"/>
                </a:lnTo>
                <a:lnTo>
                  <a:pt x="4932435" y="4932434"/>
                </a:lnTo>
                <a:lnTo>
                  <a:pt x="0" y="493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6804476"/>
            <a:ext cx="3955949" cy="4035922"/>
          </a:xfrm>
          <a:custGeom>
            <a:avLst/>
            <a:gdLst/>
            <a:ahLst/>
            <a:cxnLst/>
            <a:rect r="r" b="b" t="t" l="l"/>
            <a:pathLst>
              <a:path h="4035922" w="3955949">
                <a:moveTo>
                  <a:pt x="0" y="0"/>
                </a:moveTo>
                <a:lnTo>
                  <a:pt x="3955949" y="0"/>
                </a:lnTo>
                <a:lnTo>
                  <a:pt x="3955949" y="4035922"/>
                </a:lnTo>
                <a:lnTo>
                  <a:pt x="0" y="4035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21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-85725"/>
            <a:ext cx="15577975" cy="68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38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6</a:t>
            </a:r>
            <a:r>
              <a:rPr lang="en-US" b="true" sz="38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μέρα κινητικότητας, Παρασκευή 24 / 4 / 2026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265472" y="644924"/>
            <a:ext cx="18111018" cy="301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Κατασκευή κεριών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Τελευταίο σχολικό γεύμα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Αποτίμηση εβδομάδας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αποχαιρετιστήριο πάρτυ με πλούσιο ψυχαγωγικό και πολιτιστικό πρόγραμμα,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μπουφέ και απονομή πιστοποιητικών συμμετοχής.  </a:t>
            </a:r>
          </a:p>
        </p:txBody>
      </p: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1158" y="3269928"/>
            <a:ext cx="6008983" cy="5052051"/>
          </a:xfrm>
          <a:custGeom>
            <a:avLst/>
            <a:gdLst/>
            <a:ahLst/>
            <a:cxnLst/>
            <a:rect r="r" b="b" t="t" l="l"/>
            <a:pathLst>
              <a:path h="5052051" w="6008983">
                <a:moveTo>
                  <a:pt x="0" y="0"/>
                </a:moveTo>
                <a:lnTo>
                  <a:pt x="6008983" y="0"/>
                </a:lnTo>
                <a:lnTo>
                  <a:pt x="6008983" y="5052051"/>
                </a:lnTo>
                <a:lnTo>
                  <a:pt x="0" y="5052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46" t="-31746" r="0" b="-39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18487" y="3299563"/>
            <a:ext cx="6349769" cy="4992781"/>
          </a:xfrm>
          <a:custGeom>
            <a:avLst/>
            <a:gdLst/>
            <a:ahLst/>
            <a:cxnLst/>
            <a:rect r="r" b="b" t="t" l="l"/>
            <a:pathLst>
              <a:path h="4992781" w="6349769">
                <a:moveTo>
                  <a:pt x="0" y="0"/>
                </a:moveTo>
                <a:lnTo>
                  <a:pt x="6349770" y="0"/>
                </a:lnTo>
                <a:lnTo>
                  <a:pt x="6349770" y="4992781"/>
                </a:lnTo>
                <a:lnTo>
                  <a:pt x="0" y="499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19" t="0" r="-241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12380" y="2769714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13899" y="481414"/>
            <a:ext cx="15577975" cy="607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36"/>
              </a:lnSpc>
            </a:pPr>
            <a:r>
              <a:rPr lang="en-US" sz="3383" b="true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</a:t>
            </a:r>
            <a:r>
              <a:rPr lang="en-US" b="true" sz="3383">
                <a:solidFill>
                  <a:srgbClr val="90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η και τελευταία μέρα κινητικότητας, Σάββατο 25 / 4 / 2026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3899" y="1463464"/>
            <a:ext cx="4344250" cy="61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Αποχωρισμός</a:t>
            </a:r>
          </a:p>
        </p:txBody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96641" y="420676"/>
            <a:ext cx="8405113" cy="9445647"/>
          </a:xfrm>
          <a:custGeom>
            <a:avLst/>
            <a:gdLst/>
            <a:ahLst/>
            <a:cxnLst/>
            <a:rect r="r" b="b" t="t" l="l"/>
            <a:pathLst>
              <a:path h="9445647" w="8405113">
                <a:moveTo>
                  <a:pt x="0" y="0"/>
                </a:moveTo>
                <a:lnTo>
                  <a:pt x="8405113" y="0"/>
                </a:lnTo>
                <a:lnTo>
                  <a:pt x="8405113" y="9445648"/>
                </a:lnTo>
                <a:lnTo>
                  <a:pt x="0" y="944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20" t="0" r="-4428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4684" y="2066925"/>
            <a:ext cx="8557380" cy="674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Βρίσκεται στη νοτιοδυτική Ευρώπη, στην Ιβηρική Χερσόνησο.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Συνορεύει με την Ισπανία στα ανατολικά και βόρεια.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Βρέχεται από τον Ατλαντικό Ωκεανό, με μεγάλη ακτογραμμή και σημαντικά λιμάνια.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Πρωτεύουσα είναι η Λισαβόνα, σημαντικό πολιτιστικό και οικονομικό κέντρο.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Το Πόρτο βρίσκεται στο βορειοδυτικό τμήμα της χώρας, στις εκβολές του Δούρου ποταμού.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Η περιοχή του Πόρτο είναι γνωστή για την παραγωγή του κρασιού Porto.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Περιλαμβάνει νησιωτικές περιοχές: Αζόρες και Μαδέρα.</a:t>
            </a:r>
          </a:p>
          <a:p>
            <a:pPr algn="l" marL="636898" indent="-318449" lvl="1">
              <a:lnSpc>
                <a:spcPts val="3539"/>
              </a:lnSpc>
              <a:buFont typeface="Arial"/>
              <a:buChar char="•"/>
            </a:pPr>
            <a:r>
              <a:rPr lang="en-US" sz="2949" spc="-11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Διασχίζεται από σημαντικούς ποταμούς.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23249" y="327234"/>
            <a:ext cx="5630292" cy="92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27"/>
              </a:lnSpc>
            </a:pPr>
            <a:r>
              <a:rPr lang="en-US" b="true" sz="7125" spc="-285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ΓΕΩΓΡΑΦΙΑ</a:t>
            </a:r>
          </a:p>
        </p:txBody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98847" y="1606905"/>
            <a:ext cx="12690306" cy="8680095"/>
          </a:xfrm>
          <a:custGeom>
            <a:avLst/>
            <a:gdLst/>
            <a:ahLst/>
            <a:cxnLst/>
            <a:rect r="r" b="b" t="t" l="l"/>
            <a:pathLst>
              <a:path h="8680095" w="12690306">
                <a:moveTo>
                  <a:pt x="0" y="0"/>
                </a:moveTo>
                <a:lnTo>
                  <a:pt x="12690306" y="0"/>
                </a:lnTo>
                <a:lnTo>
                  <a:pt x="12690306" y="8680095"/>
                </a:lnTo>
                <a:lnTo>
                  <a:pt x="0" y="868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44" t="0" r="-7344" b="-2575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59270" y="94415"/>
            <a:ext cx="14663617" cy="1258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8"/>
              </a:lnSpc>
            </a:pPr>
            <a:r>
              <a:rPr lang="en-US" b="true" sz="9949" spc="-397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ΕΥΧΑΡΙΣΤΟΥΜΕ  ΠΟΛΥ</a:t>
            </a:r>
            <a:r>
              <a:rPr lang="en-US" b="true" sz="9949" spc="-397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!!!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53869" y="4334590"/>
            <a:ext cx="16796995" cy="5952410"/>
          </a:xfrm>
          <a:custGeom>
            <a:avLst/>
            <a:gdLst/>
            <a:ahLst/>
            <a:cxnLst/>
            <a:rect r="r" b="b" t="t" l="l"/>
            <a:pathLst>
              <a:path h="5952410" w="16796995">
                <a:moveTo>
                  <a:pt x="0" y="0"/>
                </a:moveTo>
                <a:lnTo>
                  <a:pt x="16796995" y="0"/>
                </a:lnTo>
                <a:lnTo>
                  <a:pt x="16796995" y="5952410"/>
                </a:lnTo>
                <a:lnTo>
                  <a:pt x="0" y="5952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161" r="0" b="-849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05917" y="4334590"/>
            <a:ext cx="2294538" cy="3024653"/>
            <a:chOff x="0" y="0"/>
            <a:chExt cx="299970" cy="3954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970" cy="395419"/>
            </a:xfrm>
            <a:custGeom>
              <a:avLst/>
              <a:gdLst/>
              <a:ahLst/>
              <a:cxnLst/>
              <a:rect r="r" b="b" t="t" l="l"/>
              <a:pathLst>
                <a:path h="395419" w="299970">
                  <a:moveTo>
                    <a:pt x="0" y="0"/>
                  </a:moveTo>
                  <a:lnTo>
                    <a:pt x="299970" y="0"/>
                  </a:lnTo>
                  <a:lnTo>
                    <a:pt x="299970" y="395419"/>
                  </a:lnTo>
                  <a:lnTo>
                    <a:pt x="0" y="395419"/>
                  </a:lnTo>
                  <a:close/>
                </a:path>
              </a:pathLst>
            </a:custGeom>
            <a:blipFill>
              <a:blip r:embed="rId3"/>
              <a:stretch>
                <a:fillRect l="-48864" t="0" r="-48864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5392057" y="3258559"/>
            <a:ext cx="2601759" cy="3769882"/>
            <a:chOff x="0" y="0"/>
            <a:chExt cx="320215" cy="4639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0215" cy="463983"/>
            </a:xfrm>
            <a:custGeom>
              <a:avLst/>
              <a:gdLst/>
              <a:ahLst/>
              <a:cxnLst/>
              <a:rect r="r" b="b" t="t" l="l"/>
              <a:pathLst>
                <a:path h="463983" w="320215">
                  <a:moveTo>
                    <a:pt x="0" y="0"/>
                  </a:moveTo>
                  <a:lnTo>
                    <a:pt x="320215" y="0"/>
                  </a:lnTo>
                  <a:lnTo>
                    <a:pt x="320215" y="463983"/>
                  </a:lnTo>
                  <a:lnTo>
                    <a:pt x="0" y="463983"/>
                  </a:lnTo>
                  <a:close/>
                </a:path>
              </a:pathLst>
            </a:custGeom>
            <a:blipFill>
              <a:blip r:embed="rId4"/>
              <a:stretch>
                <a:fillRect l="0" t="-1760" r="0" b="-176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009028" y="448114"/>
            <a:ext cx="4799121" cy="2810445"/>
            <a:chOff x="0" y="0"/>
            <a:chExt cx="507073" cy="2969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7073" cy="296950"/>
            </a:xfrm>
            <a:custGeom>
              <a:avLst/>
              <a:gdLst/>
              <a:ahLst/>
              <a:cxnLst/>
              <a:rect r="r" b="b" t="t" l="l"/>
              <a:pathLst>
                <a:path h="296950" w="507073">
                  <a:moveTo>
                    <a:pt x="0" y="0"/>
                  </a:moveTo>
                  <a:lnTo>
                    <a:pt x="507073" y="0"/>
                  </a:lnTo>
                  <a:lnTo>
                    <a:pt x="507073" y="296950"/>
                  </a:lnTo>
                  <a:lnTo>
                    <a:pt x="0" y="296950"/>
                  </a:lnTo>
                  <a:close/>
                </a:path>
              </a:pathLst>
            </a:custGeom>
            <a:blipFill>
              <a:blip r:embed="rId5"/>
              <a:stretch>
                <a:fillRect l="0" t="-6920" r="0" b="-692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90513" y="1199226"/>
            <a:ext cx="7622820" cy="879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Κατοικήθηκε από αρχαίους λαούς και ενσωματώθηκε στη Ρωμαϊκή Αυτοκρατορία.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Τον Μεσαίωνα πέρασε υπό μουσουλμανική κυριαρχία (Άραβες)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1143 γίνεται  ανεξάρτητο βασίλειο.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Τον 15ο–16ο αιώνα γίνεται μεγάλη ναυτική δύναμη (Εποχή των Ανακαλύψεων).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Εξερευνητές όπως ο Βάσκο ντα Γκάμα άνοιξαν θαλάσσιους δρόμους προς την Ινδία.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Δημιούργησε αποικιακή αυτοκρατορία σε Αφρική, Ασία και Νότια Αμερική.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1910 καταργείται η μοναρχία και γίνεται δημοκρατία.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Ακολουθεί μια περίοδος πολιτικής αστάθειας (πολλές κυβερνήσεις, κρίσεις)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1926 γίνεται στρατιωτικό πραξικόπημα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Σταδιακά εγκαθιδρύεται αυταρχικό καθεστώς υπό τον Αντόνιο ντε Ολιβέιρα Σαλαζάρ (δικτατορία “Estado Novo”)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1974, με την Επανάσταση των Γαρυφάλλων, τερματίζεται η δικτατορία.</a:t>
            </a:r>
          </a:p>
          <a:p>
            <a:pPr algn="just" marL="550786" indent="-275393" lvl="1">
              <a:lnSpc>
                <a:spcPts val="3061"/>
              </a:lnSpc>
              <a:buFont typeface="Arial"/>
              <a:buChar char="•"/>
            </a:pPr>
            <a:r>
              <a:rPr lang="en-US" sz="2551" spc="-10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Σήμερα είναι σύγχρονο ευρωπαϊκό κράτος και μέλος της Ευρωπαϊκή Ένωσης.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5372" y="152400"/>
            <a:ext cx="6515200" cy="871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83"/>
              </a:lnSpc>
            </a:pPr>
            <a:r>
              <a:rPr lang="en-US" b="true" sz="6725" spc="-269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ΙΣΤΟΡΙΑ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89884" y="174488"/>
            <a:ext cx="4912269" cy="3260622"/>
          </a:xfrm>
          <a:custGeom>
            <a:avLst/>
            <a:gdLst/>
            <a:ahLst/>
            <a:cxnLst/>
            <a:rect r="r" b="b" t="t" l="l"/>
            <a:pathLst>
              <a:path h="3260622" w="4912269">
                <a:moveTo>
                  <a:pt x="0" y="0"/>
                </a:moveTo>
                <a:lnTo>
                  <a:pt x="4912269" y="0"/>
                </a:lnTo>
                <a:lnTo>
                  <a:pt x="4912269" y="3260621"/>
                </a:lnTo>
                <a:lnTo>
                  <a:pt x="0" y="3260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23" r="0" b="-44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4589" y="2427839"/>
            <a:ext cx="5670560" cy="3273369"/>
          </a:xfrm>
          <a:custGeom>
            <a:avLst/>
            <a:gdLst/>
            <a:ahLst/>
            <a:cxnLst/>
            <a:rect r="r" b="b" t="t" l="l"/>
            <a:pathLst>
              <a:path h="3273369" w="5670560">
                <a:moveTo>
                  <a:pt x="0" y="0"/>
                </a:moveTo>
                <a:lnTo>
                  <a:pt x="5670560" y="0"/>
                </a:lnTo>
                <a:lnTo>
                  <a:pt x="5670560" y="3273369"/>
                </a:lnTo>
                <a:lnTo>
                  <a:pt x="0" y="3273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65" t="-20553" r="-445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01410" y="3644659"/>
            <a:ext cx="5089218" cy="3360925"/>
          </a:xfrm>
          <a:custGeom>
            <a:avLst/>
            <a:gdLst/>
            <a:ahLst/>
            <a:cxnLst/>
            <a:rect r="r" b="b" t="t" l="l"/>
            <a:pathLst>
              <a:path h="3360925" w="5089218">
                <a:moveTo>
                  <a:pt x="0" y="0"/>
                </a:moveTo>
                <a:lnTo>
                  <a:pt x="5089218" y="0"/>
                </a:lnTo>
                <a:lnTo>
                  <a:pt x="5089218" y="3360926"/>
                </a:lnTo>
                <a:lnTo>
                  <a:pt x="0" y="3360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25" r="0" b="-612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92894" y="6231088"/>
            <a:ext cx="5942255" cy="3740125"/>
          </a:xfrm>
          <a:custGeom>
            <a:avLst/>
            <a:gdLst/>
            <a:ahLst/>
            <a:cxnLst/>
            <a:rect r="r" b="b" t="t" l="l"/>
            <a:pathLst>
              <a:path h="3740125" w="5942255">
                <a:moveTo>
                  <a:pt x="0" y="0"/>
                </a:moveTo>
                <a:lnTo>
                  <a:pt x="5942255" y="0"/>
                </a:lnTo>
                <a:lnTo>
                  <a:pt x="5942255" y="3740125"/>
                </a:lnTo>
                <a:lnTo>
                  <a:pt x="0" y="3740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996" r="0" b="-85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24032" y="7215135"/>
            <a:ext cx="5243974" cy="2949735"/>
          </a:xfrm>
          <a:custGeom>
            <a:avLst/>
            <a:gdLst/>
            <a:ahLst/>
            <a:cxnLst/>
            <a:rect r="r" b="b" t="t" l="l"/>
            <a:pathLst>
              <a:path h="2949735" w="5243974">
                <a:moveTo>
                  <a:pt x="0" y="0"/>
                </a:moveTo>
                <a:lnTo>
                  <a:pt x="5243974" y="0"/>
                </a:lnTo>
                <a:lnTo>
                  <a:pt x="5243974" y="2949735"/>
                </a:lnTo>
                <a:lnTo>
                  <a:pt x="0" y="2949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1749" y="7408792"/>
            <a:ext cx="5118256" cy="2562421"/>
          </a:xfrm>
          <a:custGeom>
            <a:avLst/>
            <a:gdLst/>
            <a:ahLst/>
            <a:cxnLst/>
            <a:rect r="r" b="b" t="t" l="l"/>
            <a:pathLst>
              <a:path h="2562421" w="5118256">
                <a:moveTo>
                  <a:pt x="0" y="0"/>
                </a:moveTo>
                <a:lnTo>
                  <a:pt x="5118256" y="0"/>
                </a:lnTo>
                <a:lnTo>
                  <a:pt x="5118256" y="2562421"/>
                </a:lnTo>
                <a:lnTo>
                  <a:pt x="0" y="2562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9085" r="0" b="-3908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1234" y="361529"/>
            <a:ext cx="12626709" cy="1637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5"/>
              </a:lnSpc>
            </a:pPr>
            <a:r>
              <a:rPr lang="en-US" b="true" sz="6925" spc="-277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ΠΟΛΙΤΙΣΜΟΣ &amp; ΚΛΗΡΟΝΟΜΙΑ</a:t>
            </a:r>
          </a:p>
          <a:p>
            <a:pPr algn="l">
              <a:lnSpc>
                <a:spcPts val="5955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51234" y="1437239"/>
            <a:ext cx="12272797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spc="-9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Ένας πλούσιος συνδυασμός κελτικής, ρωμαϊκής, μαυριτανικής και ευρωπαϊκής επιρροής διαμορφώνει την πορτογαλική ταυτότητα.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51234" y="3416059"/>
            <a:ext cx="3039651" cy="2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 spc="-5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 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1234" y="2408789"/>
            <a:ext cx="5825027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b="true" sz="2399" spc="-95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Azulejos </a:t>
            </a:r>
          </a:p>
          <a:p>
            <a:pPr algn="just">
              <a:lnSpc>
                <a:spcPts val="2879"/>
              </a:lnSpc>
            </a:pPr>
            <a:r>
              <a:rPr lang="en-US" sz="2399" spc="-9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Τα εμβληματικά κεραμικά πλακάκια που στολίζουν κτίρια και εκκλησίες με ιστορικές σκηνές.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3691" y="3996610"/>
            <a:ext cx="5566313" cy="146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 spc="-95" b="true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Fado</a:t>
            </a:r>
            <a:r>
              <a:rPr lang="en-US" sz="2399" spc="-9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399" spc="-9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Μελαγχολική μουσική Αναγνωρισμένη από την UNESCO.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51234" y="5294864"/>
            <a:ext cx="5825027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1"/>
              </a:lnSpc>
            </a:pPr>
            <a:r>
              <a:rPr lang="en-US" sz="2409" spc="-96" b="true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Λισαβόνα </a:t>
            </a:r>
          </a:p>
          <a:p>
            <a:pPr algn="l">
              <a:lnSpc>
                <a:spcPts val="2771"/>
              </a:lnSpc>
            </a:pPr>
            <a:r>
              <a:rPr lang="en-US" sz="2309" spc="-92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Η πρωτεύουσα χτισμένη σε επτά λόφους με εκπληκτική θέα και ζωντανή ατμόσφαιρα. Μιά πόλη που λάμπει στο πέρασμα του χρόνου.</a:t>
            </a:r>
          </a:p>
          <a:p>
            <a:pPr algn="l">
              <a:lnSpc>
                <a:spcPts val="2771"/>
              </a:lnSpc>
            </a:pPr>
          </a:p>
          <a:p>
            <a:pPr algn="l">
              <a:lnSpc>
                <a:spcPts val="2771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143500"/>
            <a:ext cx="5028424" cy="4974308"/>
          </a:xfrm>
          <a:custGeom>
            <a:avLst/>
            <a:gdLst/>
            <a:ahLst/>
            <a:cxnLst/>
            <a:rect r="r" b="b" t="t" l="l"/>
            <a:pathLst>
              <a:path h="4974308" w="5028424">
                <a:moveTo>
                  <a:pt x="0" y="0"/>
                </a:moveTo>
                <a:lnTo>
                  <a:pt x="5028424" y="0"/>
                </a:lnTo>
                <a:lnTo>
                  <a:pt x="5028424" y="4974308"/>
                </a:lnTo>
                <a:lnTo>
                  <a:pt x="0" y="497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69" t="-11135" r="-496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01637" y="5507243"/>
            <a:ext cx="6374218" cy="4246823"/>
          </a:xfrm>
          <a:custGeom>
            <a:avLst/>
            <a:gdLst/>
            <a:ahLst/>
            <a:cxnLst/>
            <a:rect r="r" b="b" t="t" l="l"/>
            <a:pathLst>
              <a:path h="4246823" w="6374218">
                <a:moveTo>
                  <a:pt x="0" y="0"/>
                </a:moveTo>
                <a:lnTo>
                  <a:pt x="6374218" y="0"/>
                </a:lnTo>
                <a:lnTo>
                  <a:pt x="6374218" y="4246823"/>
                </a:lnTo>
                <a:lnTo>
                  <a:pt x="0" y="4246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52080" y="5143500"/>
            <a:ext cx="6594199" cy="4974308"/>
          </a:xfrm>
          <a:custGeom>
            <a:avLst/>
            <a:gdLst/>
            <a:ahLst/>
            <a:cxnLst/>
            <a:rect r="r" b="b" t="t" l="l"/>
            <a:pathLst>
              <a:path h="4974308" w="6594199">
                <a:moveTo>
                  <a:pt x="0" y="0"/>
                </a:moveTo>
                <a:lnTo>
                  <a:pt x="6594198" y="0"/>
                </a:lnTo>
                <a:lnTo>
                  <a:pt x="6594198" y="4974308"/>
                </a:lnTo>
                <a:lnTo>
                  <a:pt x="0" y="497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9" t="0" r="-28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15555" y="336419"/>
            <a:ext cx="17268251" cy="1859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b="true" sz="7815" spc="-312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ΚΑΘΗΜΕΡΙΝΗ ΖΩΗ, ΣΥΝΗΘΕΙΕΣ &amp; ΓΕΥΣΕΙΣ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15555" y="2309037"/>
            <a:ext cx="17268251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3" indent="-302256" lvl="1">
              <a:lnSpc>
                <a:spcPts val="3359"/>
              </a:lnSpc>
              <a:buFont typeface="Arial"/>
              <a:buChar char="•"/>
            </a:pPr>
            <a:r>
              <a:rPr lang="en-US" sz="2799" spc="-111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Η μέρα ξεκινά με bica (εσπρέσο) και pastel de nata. Οι Πορτογάλοι αγαπούν τις χαλαρές βόλτες και τις παρατεταμένες συζητήσεις.</a:t>
            </a:r>
          </a:p>
          <a:p>
            <a:pPr algn="l" marL="604513" indent="-302256" lvl="1">
              <a:lnSpc>
                <a:spcPts val="3359"/>
              </a:lnSpc>
              <a:buFont typeface="Arial"/>
              <a:buChar char="•"/>
            </a:pPr>
            <a:r>
              <a:rPr lang="en-US" sz="2799" spc="-111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Bacalhau (μπακαλιάρος) και η Sardinha Assada (ψητές σαρδέλες) είναι εθνικά σύμβολα.</a:t>
            </a:r>
          </a:p>
          <a:p>
            <a:pPr algn="l" marL="604513" indent="-302256" lvl="1">
              <a:lnSpc>
                <a:spcPts val="3359"/>
              </a:lnSpc>
              <a:buFont typeface="Arial"/>
              <a:buChar char="•"/>
            </a:pPr>
            <a:r>
              <a:rPr lang="en-US" sz="2799" spc="-111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Οι οικογενειακοί δεσμοί είναι ιεροί. Τα κυριακάτικα τραπέζια μαζεύουν γενιές γύρω από φαγητό και κρασί και κάθε γεύμα είναι γιορτή.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7915" y="4244602"/>
            <a:ext cx="6266580" cy="6266580"/>
          </a:xfrm>
          <a:custGeom>
            <a:avLst/>
            <a:gdLst/>
            <a:ahLst/>
            <a:cxnLst/>
            <a:rect r="r" b="b" t="t" l="l"/>
            <a:pathLst>
              <a:path h="6266580" w="6266580">
                <a:moveTo>
                  <a:pt x="0" y="0"/>
                </a:moveTo>
                <a:lnTo>
                  <a:pt x="6266579" y="0"/>
                </a:lnTo>
                <a:lnTo>
                  <a:pt x="6266579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69344" y="4806142"/>
            <a:ext cx="4097401" cy="5143500"/>
          </a:xfrm>
          <a:custGeom>
            <a:avLst/>
            <a:gdLst/>
            <a:ahLst/>
            <a:cxnLst/>
            <a:rect r="r" b="b" t="t" l="l"/>
            <a:pathLst>
              <a:path h="5143500" w="4097401">
                <a:moveTo>
                  <a:pt x="0" y="0"/>
                </a:moveTo>
                <a:lnTo>
                  <a:pt x="4097401" y="0"/>
                </a:lnTo>
                <a:lnTo>
                  <a:pt x="409740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618" t="0" r="-16738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15065" y="4244602"/>
            <a:ext cx="6253989" cy="6042398"/>
          </a:xfrm>
          <a:custGeom>
            <a:avLst/>
            <a:gdLst/>
            <a:ahLst/>
            <a:cxnLst/>
            <a:rect r="r" b="b" t="t" l="l"/>
            <a:pathLst>
              <a:path h="6042398" w="6253989">
                <a:moveTo>
                  <a:pt x="0" y="0"/>
                </a:moveTo>
                <a:lnTo>
                  <a:pt x="6253990" y="0"/>
                </a:lnTo>
                <a:lnTo>
                  <a:pt x="6253990" y="6042398"/>
                </a:lnTo>
                <a:lnTo>
                  <a:pt x="0" y="6042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86" t="0" r="-1040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86729" y="444034"/>
            <a:ext cx="13157479" cy="1675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6"/>
              </a:lnSpc>
            </a:pPr>
            <a:r>
              <a:rPr lang="en-US" b="true" sz="7042" spc="-281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ΠΟΡΤΟ, Η ΠΟΛΗ ΤΟΥ ΚΡΑΣΙΟΥ</a:t>
            </a:r>
          </a:p>
          <a:p>
            <a:pPr algn="ctr">
              <a:lnSpc>
                <a:spcPts val="6056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630406" y="1648439"/>
            <a:ext cx="3530427" cy="315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spc="-11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🏛️ </a:t>
            </a:r>
            <a:r>
              <a:rPr lang="en-US" sz="2999" spc="-119" b="true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UNESCO</a:t>
            </a:r>
          </a:p>
          <a:p>
            <a:pPr algn="l">
              <a:lnSpc>
                <a:spcPts val="3599"/>
              </a:lnSpc>
            </a:pPr>
            <a:r>
              <a:rPr lang="en-US" sz="2999" spc="-11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ιστορικό κέντρο αποτελεί Μνημείο Παγκόσμιας Κληρονομιάς.</a:t>
            </a:r>
          </a:p>
          <a:p>
            <a:pPr algn="l">
              <a:lnSpc>
                <a:spcPts val="3599"/>
              </a:lnSpc>
            </a:pPr>
          </a:p>
          <a:p>
            <a:pPr algn="l">
              <a:lnSpc>
                <a:spcPts val="35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18044" y="4762500"/>
            <a:ext cx="51911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spc="-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244501" y="1529376"/>
            <a:ext cx="3441936" cy="315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🍷 </a:t>
            </a:r>
            <a:r>
              <a:rPr lang="en-US" b="true" sz="2999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Κρασί Πόρτο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Παγκοσμίως διάσημο, παλαιώνεται στα κελάρια της Vila Nova de Gaia.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2217724" y="1529376"/>
            <a:ext cx="4349826" cy="315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🌉 </a:t>
            </a:r>
            <a:r>
              <a:rPr lang="en-US" b="true" sz="2999" spc="-11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Γέφυρα Dom Luís I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Εμβληματικό αριστούργημα μηχανικής που ενώνει το Πόρτο με τη Gaia.</a:t>
            </a:r>
          </a:p>
          <a:p>
            <a:pPr algn="l">
              <a:lnSpc>
                <a:spcPts val="3599"/>
              </a:lnSpc>
              <a:spcBef>
                <a:spcPct val="0"/>
              </a:spcBef>
            </a:pPr>
          </a:p>
          <a:p>
            <a:pPr algn="l">
              <a:lnSpc>
                <a:spcPts val="3599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08284" y="6000623"/>
            <a:ext cx="5620425" cy="3161489"/>
          </a:xfrm>
          <a:custGeom>
            <a:avLst/>
            <a:gdLst/>
            <a:ahLst/>
            <a:cxnLst/>
            <a:rect r="r" b="b" t="t" l="l"/>
            <a:pathLst>
              <a:path h="3161489" w="5620425">
                <a:moveTo>
                  <a:pt x="0" y="0"/>
                </a:moveTo>
                <a:lnTo>
                  <a:pt x="5620425" y="0"/>
                </a:lnTo>
                <a:lnTo>
                  <a:pt x="5620425" y="3161489"/>
                </a:lnTo>
                <a:lnTo>
                  <a:pt x="0" y="316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8651" y="6000623"/>
            <a:ext cx="5594671" cy="3279768"/>
          </a:xfrm>
          <a:custGeom>
            <a:avLst/>
            <a:gdLst/>
            <a:ahLst/>
            <a:cxnLst/>
            <a:rect r="r" b="b" t="t" l="l"/>
            <a:pathLst>
              <a:path h="3279768" w="5594671">
                <a:moveTo>
                  <a:pt x="0" y="0"/>
                </a:moveTo>
                <a:lnTo>
                  <a:pt x="5594672" y="0"/>
                </a:lnTo>
                <a:lnTo>
                  <a:pt x="5594672" y="3279768"/>
                </a:lnTo>
                <a:lnTo>
                  <a:pt x="0" y="3279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860" r="0" b="-6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9030" y="221227"/>
            <a:ext cx="3278748" cy="3445464"/>
          </a:xfrm>
          <a:custGeom>
            <a:avLst/>
            <a:gdLst/>
            <a:ahLst/>
            <a:cxnLst/>
            <a:rect r="r" b="b" t="t" l="l"/>
            <a:pathLst>
              <a:path h="3445464" w="3278748">
                <a:moveTo>
                  <a:pt x="0" y="0"/>
                </a:moveTo>
                <a:lnTo>
                  <a:pt x="3278748" y="0"/>
                </a:lnTo>
                <a:lnTo>
                  <a:pt x="3278748" y="3445464"/>
                </a:lnTo>
                <a:lnTo>
                  <a:pt x="0" y="3445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22533" y="3848446"/>
            <a:ext cx="4447149" cy="3305615"/>
          </a:xfrm>
          <a:custGeom>
            <a:avLst/>
            <a:gdLst/>
            <a:ahLst/>
            <a:cxnLst/>
            <a:rect r="r" b="b" t="t" l="l"/>
            <a:pathLst>
              <a:path h="3305615" w="4447149">
                <a:moveTo>
                  <a:pt x="0" y="0"/>
                </a:moveTo>
                <a:lnTo>
                  <a:pt x="4447150" y="0"/>
                </a:lnTo>
                <a:lnTo>
                  <a:pt x="4447150" y="3305615"/>
                </a:lnTo>
                <a:lnTo>
                  <a:pt x="0" y="3305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10" t="-5158" r="-211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43060" y="7335817"/>
            <a:ext cx="5126622" cy="3844967"/>
          </a:xfrm>
          <a:custGeom>
            <a:avLst/>
            <a:gdLst/>
            <a:ahLst/>
            <a:cxnLst/>
            <a:rect r="r" b="b" t="t" l="l"/>
            <a:pathLst>
              <a:path h="3844967" w="5126622">
                <a:moveTo>
                  <a:pt x="0" y="0"/>
                </a:moveTo>
                <a:lnTo>
                  <a:pt x="5126623" y="0"/>
                </a:lnTo>
                <a:lnTo>
                  <a:pt x="5126623" y="3844966"/>
                </a:lnTo>
                <a:lnTo>
                  <a:pt x="0" y="3844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8651" y="133350"/>
            <a:ext cx="11730058" cy="2031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3"/>
              </a:lnSpc>
            </a:pPr>
            <a:r>
              <a:rPr lang="en-US" sz="5876" spc="-235" b="true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Castelo  de  Paiva </a:t>
            </a:r>
          </a:p>
          <a:p>
            <a:pPr algn="l">
              <a:lnSpc>
                <a:spcPts val="5053"/>
              </a:lnSpc>
            </a:pPr>
            <a:r>
              <a:rPr lang="en-US" sz="5876" spc="-235" b="true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Φυση &amp; Παραδοση</a:t>
            </a:r>
          </a:p>
          <a:p>
            <a:pPr algn="r">
              <a:lnSpc>
                <a:spcPts val="5053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-94835" y="1593069"/>
            <a:ext cx="13213150" cy="467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Γραφική κωμόπολη στην περιοχή του Πόρτο, στην περιφέρεια του Aveiro.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Π</a:t>
            </a: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εριτριγυρισμένη από καταπράσινα βουνά και τον ποταμό Douro. 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Ιδανική για πεζοπορία, κανό και εξερεύνηση της φύσης.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Έχει περίπου 17.000 κατοίκους και έκταση 109 km².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Παραδοσιακά αγροτική περιοχή, με παρελθόν στην εξόρυξη άνθρακα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Σύγχρονη οικονομία με έμφαση στη βιομηχανία (υποδήματα, υφαντουργία, μεταλλουργία κ.ά.).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Ανάπτυξη υποδομών: ποτάμιο λιμάνι στον Douro.</a:t>
            </a:r>
          </a:p>
          <a:p>
            <a:pPr algn="l" marL="539745" indent="-269872" lvl="1">
              <a:lnSpc>
                <a:spcPts val="2999"/>
              </a:lnSpc>
              <a:buFont typeface="Arial"/>
              <a:buChar char="•"/>
            </a:pPr>
            <a:r>
              <a:rPr lang="en-US" sz="2499" spc="-99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Διατηρεί ζωντανές τις τοπικές παραδόσεις και τον αγροτικό τρόπο ζωής, μακριά από τον τουριστικό θόρυβο.</a:t>
            </a:r>
          </a:p>
          <a:p>
            <a:pPr algn="l">
              <a:lnSpc>
                <a:spcPts val="2999"/>
              </a:lnSpc>
            </a:pPr>
          </a:p>
          <a:p>
            <a:pPr algn="l">
              <a:lnSpc>
                <a:spcPts val="2279"/>
              </a:lnSpc>
            </a:pPr>
          </a:p>
          <a:p>
            <a:pPr algn="l">
              <a:lnSpc>
                <a:spcPts val="2279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089843"/>
            <a:ext cx="6060203" cy="4047392"/>
          </a:xfrm>
          <a:custGeom>
            <a:avLst/>
            <a:gdLst/>
            <a:ahLst/>
            <a:cxnLst/>
            <a:rect r="r" b="b" t="t" l="l"/>
            <a:pathLst>
              <a:path h="4047392" w="6060203">
                <a:moveTo>
                  <a:pt x="0" y="0"/>
                </a:moveTo>
                <a:lnTo>
                  <a:pt x="6060203" y="0"/>
                </a:lnTo>
                <a:lnTo>
                  <a:pt x="6060203" y="4047392"/>
                </a:lnTo>
                <a:lnTo>
                  <a:pt x="0" y="4047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3" r="-3285" b="-79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00228" y="6911126"/>
            <a:ext cx="7592860" cy="3113431"/>
          </a:xfrm>
          <a:custGeom>
            <a:avLst/>
            <a:gdLst/>
            <a:ahLst/>
            <a:cxnLst/>
            <a:rect r="r" b="b" t="t" l="l"/>
            <a:pathLst>
              <a:path h="3113431" w="7592860">
                <a:moveTo>
                  <a:pt x="0" y="0"/>
                </a:moveTo>
                <a:lnTo>
                  <a:pt x="7592860" y="0"/>
                </a:lnTo>
                <a:lnTo>
                  <a:pt x="7592860" y="3113431"/>
                </a:lnTo>
                <a:lnTo>
                  <a:pt x="0" y="3113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544" r="0" b="-97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27864" y="7732531"/>
            <a:ext cx="2404705" cy="2404705"/>
          </a:xfrm>
          <a:custGeom>
            <a:avLst/>
            <a:gdLst/>
            <a:ahLst/>
            <a:cxnLst/>
            <a:rect r="r" b="b" t="t" l="l"/>
            <a:pathLst>
              <a:path h="2404705" w="2404705">
                <a:moveTo>
                  <a:pt x="0" y="0"/>
                </a:moveTo>
                <a:lnTo>
                  <a:pt x="2404704" y="0"/>
                </a:lnTo>
                <a:lnTo>
                  <a:pt x="2404704" y="2404704"/>
                </a:lnTo>
                <a:lnTo>
                  <a:pt x="0" y="2404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6246" y="384540"/>
            <a:ext cx="16673054" cy="1239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b="true" sz="5246" spc="-209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AGRUPAMENTO DE ESCOLAS DE CASTELO DE PAIVA</a:t>
            </a:r>
          </a:p>
          <a:p>
            <a:pPr algn="ctr">
              <a:lnSpc>
                <a:spcPts val="4564"/>
              </a:lnSpc>
            </a:pPr>
            <a:r>
              <a:rPr lang="en-US" b="true" sz="5246" spc="-209">
                <a:solidFill>
                  <a:srgbClr val="901C1C"/>
                </a:solidFill>
                <a:latin typeface="Poppins Bold"/>
                <a:ea typeface="Poppins Bold"/>
                <a:cs typeface="Poppins Bold"/>
                <a:sym typeface="Poppins Bold"/>
              </a:rPr>
              <a:t>ΣΥΓΚΡΟΤΗΜΑ ΣΧΟΛΕΙΩΝ CASTELO DE PAIVA (ΑECP)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0501" y="1604564"/>
            <a:ext cx="5129147" cy="447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9"/>
              </a:lnSpc>
            </a:pPr>
            <a:r>
              <a:rPr lang="en-US" sz="2149" spc="-85" b="true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T</a:t>
            </a:r>
            <a:r>
              <a:rPr lang="en-US" b="true" sz="2149" spc="-85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αυτότητα του Σχολείου</a:t>
            </a:r>
          </a:p>
          <a:p>
            <a:pPr algn="l">
              <a:lnSpc>
                <a:spcPts val="2579"/>
              </a:lnSpc>
            </a:pPr>
          </a:p>
          <a:p>
            <a:pPr algn="l" marL="464079" indent="-232039" lvl="1">
              <a:lnSpc>
                <a:spcPts val="2579"/>
              </a:lnSpc>
              <a:buFont typeface="Arial"/>
              <a:buChar char="•"/>
            </a:pPr>
            <a:r>
              <a:rPr lang="en-US" sz="2149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Βρίσκεται στον δήμο Castelo de Paiva, στην περιοχή Aveiro της Πορτογαλίας.</a:t>
            </a:r>
          </a:p>
          <a:p>
            <a:pPr algn="l" marL="464079" indent="-232039" lvl="1">
              <a:lnSpc>
                <a:spcPts val="2579"/>
              </a:lnSpc>
              <a:buFont typeface="Arial"/>
              <a:buChar char="•"/>
            </a:pPr>
            <a:r>
              <a:rPr lang="en-US" sz="2149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Δημόσιο εκπαιδευτικό συγκρότημα που ενώνει πολλά σχολεία της περιοχής κάτω από μία κοινή διοίκηση.</a:t>
            </a:r>
          </a:p>
          <a:p>
            <a:pPr algn="l" marL="464079" indent="-232039" lvl="1">
              <a:lnSpc>
                <a:spcPts val="2579"/>
              </a:lnSpc>
              <a:buFont typeface="Arial"/>
              <a:buChar char="•"/>
            </a:pPr>
            <a:r>
              <a:rPr lang="en-US" sz="2149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Κεντρικό Σχολείο (Sede): Escola Básica e Secundária de Castelo de Paiva.</a:t>
            </a:r>
          </a:p>
          <a:p>
            <a:pPr algn="l">
              <a:lnSpc>
                <a:spcPts val="1570"/>
              </a:lnSpc>
            </a:pPr>
          </a:p>
          <a:p>
            <a:pPr algn="l">
              <a:lnSpc>
                <a:spcPts val="1570"/>
              </a:lnSpc>
            </a:pPr>
          </a:p>
          <a:p>
            <a:pPr algn="l">
              <a:lnSpc>
                <a:spcPts val="157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5792802" y="1755863"/>
            <a:ext cx="4174272" cy="780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3"/>
              </a:lnSpc>
            </a:pPr>
            <a:r>
              <a:rPr lang="en-US" b="true" sz="2128" spc="-85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Εκπαιδευτικές Βαθμίδες</a:t>
            </a:r>
          </a:p>
          <a:p>
            <a:pPr algn="l">
              <a:lnSpc>
                <a:spcPts val="2553"/>
              </a:lnSpc>
            </a:pPr>
          </a:p>
          <a:p>
            <a:pPr algn="l">
              <a:lnSpc>
                <a:spcPts val="2553"/>
              </a:lnSpc>
            </a:pPr>
            <a:r>
              <a:rPr lang="en-US" sz="2128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συγκρότημα καλύπτει όλο το φάσμα της υποχρεωτικής εκπαίδευσης:</a:t>
            </a:r>
          </a:p>
          <a:p>
            <a:pPr algn="l" marL="459503" indent="-229751" lvl="1">
              <a:lnSpc>
                <a:spcPts val="2553"/>
              </a:lnSpc>
              <a:buFont typeface="Arial"/>
              <a:buChar char="•"/>
            </a:pPr>
            <a:r>
              <a:rPr lang="en-US" sz="2128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Προσχολική Αγωγή: Νηπιαγωγεία.</a:t>
            </a:r>
          </a:p>
          <a:p>
            <a:pPr algn="l" marL="459503" indent="-229751" lvl="1">
              <a:lnSpc>
                <a:spcPts val="2553"/>
              </a:lnSpc>
              <a:buFont typeface="Arial"/>
              <a:buChar char="•"/>
            </a:pPr>
            <a:r>
              <a:rPr lang="en-US" sz="2128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Πρωτοβάθμια Εκπαίδευση: 1ος, 2ος και 3ος Κύκλος (Δημοτικό και Γυμνάσιο).</a:t>
            </a:r>
          </a:p>
          <a:p>
            <a:pPr algn="l" marL="459503" indent="-229751" lvl="1">
              <a:lnSpc>
                <a:spcPts val="2553"/>
              </a:lnSpc>
              <a:buFont typeface="Arial"/>
              <a:buChar char="•"/>
            </a:pPr>
            <a:r>
              <a:rPr lang="en-US" sz="2128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Δευτεροβάθμια Εκπαίδευση: Λύκειο (Ensino Secundário).</a:t>
            </a:r>
          </a:p>
          <a:p>
            <a:pPr algn="l" marL="459503" indent="-229751" lvl="1">
              <a:lnSpc>
                <a:spcPts val="2553"/>
              </a:lnSpc>
              <a:buFont typeface="Arial"/>
              <a:buChar char="•"/>
            </a:pPr>
            <a:r>
              <a:rPr lang="en-US" sz="2128" spc="-85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Επαγγελματική Εκπαίδευση: Προσφέρει επαγγελματικά προγράμματα (Cursos Profissionais) για μαθητές που θέλουν να ειδικευτούν σε συγκεκριμένους τομείς.</a:t>
            </a:r>
          </a:p>
          <a:p>
            <a:pPr algn="l">
              <a:lnSpc>
                <a:spcPts val="2553"/>
              </a:lnSpc>
            </a:pPr>
          </a:p>
          <a:p>
            <a:pPr algn="l">
              <a:lnSpc>
                <a:spcPts val="2553"/>
              </a:lnSpc>
            </a:pPr>
          </a:p>
          <a:p>
            <a:pPr algn="l">
              <a:lnSpc>
                <a:spcPts val="2553"/>
              </a:lnSpc>
            </a:pPr>
          </a:p>
          <a:p>
            <a:pPr algn="l">
              <a:lnSpc>
                <a:spcPts val="2553"/>
              </a:lnSpc>
            </a:pPr>
          </a:p>
          <a:p>
            <a:pPr algn="l">
              <a:lnSpc>
                <a:spcPts val="1732"/>
              </a:lnSpc>
            </a:pPr>
          </a:p>
          <a:p>
            <a:pPr algn="l">
              <a:lnSpc>
                <a:spcPts val="1732"/>
              </a:lnSpc>
            </a:pPr>
          </a:p>
          <a:p>
            <a:pPr algn="l">
              <a:lnSpc>
                <a:spcPts val="173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400228" y="1604564"/>
            <a:ext cx="7592860" cy="570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6"/>
              </a:lnSpc>
            </a:pPr>
            <a:r>
              <a:rPr lang="en-US" b="true" sz="2163" spc="-86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Όραμα και Στόχοι</a:t>
            </a:r>
          </a:p>
          <a:p>
            <a:pPr algn="l" marL="467128" indent="-233564" lvl="1">
              <a:lnSpc>
                <a:spcPts val="2596"/>
              </a:lnSpc>
              <a:buFont typeface="Arial"/>
              <a:buChar char="•"/>
            </a:pPr>
            <a:r>
              <a:rPr lang="en-US" sz="2163" spc="-8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Κοινωνική Ένταξη: Εστιάζει στην παροχή ίσων ευκαιριών σε όλους τους μαθητές της περιοχής.</a:t>
            </a:r>
          </a:p>
          <a:p>
            <a:pPr algn="l" marL="467128" indent="-233564" lvl="1">
              <a:lnSpc>
                <a:spcPts val="2596"/>
              </a:lnSpc>
              <a:buFont typeface="Arial"/>
              <a:buChar char="•"/>
            </a:pPr>
            <a:r>
              <a:rPr lang="en-US" sz="2163" spc="-8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Καινοτομία: Συμμετέχει συχνά σε ευρωπαϊκά προγράμματα (όπως το Erasmus+) για την ανταλλαγή γνώσεων και τη βελτίωση των διδακτικών μεθόδων.</a:t>
            </a:r>
          </a:p>
          <a:p>
            <a:pPr algn="l">
              <a:lnSpc>
                <a:spcPts val="2596"/>
              </a:lnSpc>
            </a:pPr>
          </a:p>
          <a:p>
            <a:pPr algn="l">
              <a:lnSpc>
                <a:spcPts val="2596"/>
              </a:lnSpc>
            </a:pPr>
            <a:r>
              <a:rPr lang="en-US" b="true" sz="2163" spc="-86">
                <a:solidFill>
                  <a:srgbClr val="1B1B1B"/>
                </a:solidFill>
                <a:latin typeface="Poppins Bold"/>
                <a:ea typeface="Poppins Bold"/>
                <a:cs typeface="Poppins Bold"/>
                <a:sym typeface="Poppins Bold"/>
              </a:rPr>
              <a:t>Τοπική Κοινότητα</a:t>
            </a:r>
          </a:p>
          <a:p>
            <a:pPr algn="l" marL="467128" indent="-233564" lvl="1">
              <a:lnSpc>
                <a:spcPts val="2596"/>
              </a:lnSpc>
              <a:buFont typeface="Arial"/>
              <a:buChar char="•"/>
            </a:pPr>
            <a:r>
              <a:rPr lang="en-US" sz="2163" spc="-8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Το σχολείο λειτουργεί ως πολιτιστικός και κοινωνικός πυρήνας για την πόλη Castelo de Paiva.</a:t>
            </a:r>
          </a:p>
          <a:p>
            <a:pPr algn="l" marL="467128" indent="-233564" lvl="1">
              <a:lnSpc>
                <a:spcPts val="2596"/>
              </a:lnSpc>
              <a:buFont typeface="Arial"/>
              <a:buChar char="•"/>
            </a:pPr>
            <a:r>
              <a:rPr lang="en-US" sz="2163" spc="-8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Oργανώνει τη σχολική χρονιά σε εξάμηνα (αντί για τρίμηνα).</a:t>
            </a:r>
          </a:p>
          <a:p>
            <a:pPr algn="l" marL="467128" indent="-233564" lvl="1">
              <a:lnSpc>
                <a:spcPts val="2596"/>
              </a:lnSpc>
              <a:buFont typeface="Arial"/>
              <a:buChar char="•"/>
            </a:pPr>
            <a:r>
              <a:rPr lang="en-US" sz="2163" spc="-86">
                <a:solidFill>
                  <a:srgbClr val="1B1B1B"/>
                </a:solidFill>
                <a:latin typeface="Poppins"/>
                <a:ea typeface="Poppins"/>
                <a:cs typeface="Poppins"/>
                <a:sym typeface="Poppins"/>
              </a:rPr>
              <a:t>Δίνει μεγάλη έμφαση στις τέχνες, τον αθλητισμό και την περιβαλλοντική ευαισθητοποίηση των μαθητών.</a:t>
            </a:r>
          </a:p>
          <a:p>
            <a:pPr algn="l">
              <a:lnSpc>
                <a:spcPts val="2596"/>
              </a:lnSpc>
            </a:pPr>
          </a:p>
          <a:p>
            <a:pPr algn="l">
              <a:lnSpc>
                <a:spcPts val="2596"/>
              </a:lnSpc>
            </a:pPr>
          </a:p>
          <a:p>
            <a:pPr algn="l">
              <a:lnSpc>
                <a:spcPts val="2596"/>
              </a:lnSpc>
            </a:pPr>
          </a:p>
          <a:p>
            <a:pPr algn="l">
              <a:lnSpc>
                <a:spcPts val="1486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D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45998" y="5851426"/>
            <a:ext cx="4742002" cy="4742002"/>
          </a:xfrm>
          <a:custGeom>
            <a:avLst/>
            <a:gdLst/>
            <a:ahLst/>
            <a:cxnLst/>
            <a:rect r="r" b="b" t="t" l="l"/>
            <a:pathLst>
              <a:path h="4742002" w="4742002">
                <a:moveTo>
                  <a:pt x="0" y="0"/>
                </a:moveTo>
                <a:lnTo>
                  <a:pt x="4742002" y="0"/>
                </a:lnTo>
                <a:lnTo>
                  <a:pt x="4742002" y="4742002"/>
                </a:lnTo>
                <a:lnTo>
                  <a:pt x="0" y="4742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907339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79616" y="-252766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36574" y="0"/>
            <a:ext cx="5851426" cy="5851426"/>
          </a:xfrm>
          <a:custGeom>
            <a:avLst/>
            <a:gdLst/>
            <a:ahLst/>
            <a:cxnLst/>
            <a:rect r="r" b="b" t="t" l="l"/>
            <a:pathLst>
              <a:path h="5851426" w="5851426">
                <a:moveTo>
                  <a:pt x="0" y="0"/>
                </a:moveTo>
                <a:lnTo>
                  <a:pt x="5851426" y="0"/>
                </a:lnTo>
                <a:lnTo>
                  <a:pt x="5851426" y="5851426"/>
                </a:lnTo>
                <a:lnTo>
                  <a:pt x="0" y="5851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79616" y="3930042"/>
            <a:ext cx="7466383" cy="6356958"/>
          </a:xfrm>
          <a:custGeom>
            <a:avLst/>
            <a:gdLst/>
            <a:ahLst/>
            <a:cxnLst/>
            <a:rect r="r" b="b" t="t" l="l"/>
            <a:pathLst>
              <a:path h="6356958" w="7466383">
                <a:moveTo>
                  <a:pt x="0" y="0"/>
                </a:moveTo>
                <a:lnTo>
                  <a:pt x="7466382" y="0"/>
                </a:lnTo>
                <a:lnTo>
                  <a:pt x="746638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726" r="0" b="-8726"/>
            </a:stretch>
          </a:blipFill>
        </p:spPr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DAHIgv9N1NY</dc:identifier>
  <dcterms:modified xsi:type="dcterms:W3CDTF">2011-08-01T06:04:30Z</dcterms:modified>
  <cp:revision>1</cp:revision>
  <dc:title>Red Gray Bold Portugal Presentation</dc:title>
</cp:coreProperties>
</file>